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60" r:id="rId2"/>
    <p:sldMasterId id="2147484061" r:id="rId3"/>
    <p:sldMasterId id="2147484062" r:id="rId4"/>
    <p:sldMasterId id="2147484386" r:id="rId5"/>
  </p:sldMasterIdLst>
  <p:notesMasterIdLst>
    <p:notesMasterId r:id="rId57"/>
  </p:notesMasterIdLst>
  <p:handoutMasterIdLst>
    <p:handoutMasterId r:id="rId58"/>
  </p:handoutMasterIdLst>
  <p:sldIdLst>
    <p:sldId id="258" r:id="rId6"/>
    <p:sldId id="473" r:id="rId7"/>
    <p:sldId id="833" r:id="rId8"/>
    <p:sldId id="845" r:id="rId9"/>
    <p:sldId id="697" r:id="rId10"/>
    <p:sldId id="792" r:id="rId11"/>
    <p:sldId id="793" r:id="rId12"/>
    <p:sldId id="835" r:id="rId13"/>
    <p:sldId id="836" r:id="rId14"/>
    <p:sldId id="850" r:id="rId15"/>
    <p:sldId id="794" r:id="rId16"/>
    <p:sldId id="795" r:id="rId17"/>
    <p:sldId id="796" r:id="rId18"/>
    <p:sldId id="797" r:id="rId19"/>
    <p:sldId id="838" r:id="rId20"/>
    <p:sldId id="839" r:id="rId21"/>
    <p:sldId id="830" r:id="rId22"/>
    <p:sldId id="802" r:id="rId23"/>
    <p:sldId id="801" r:id="rId24"/>
    <p:sldId id="832" r:id="rId25"/>
    <p:sldId id="805" r:id="rId26"/>
    <p:sldId id="840" r:id="rId27"/>
    <p:sldId id="841" r:id="rId28"/>
    <p:sldId id="842" r:id="rId29"/>
    <p:sldId id="843" r:id="rId30"/>
    <p:sldId id="844" r:id="rId31"/>
    <p:sldId id="851" r:id="rId32"/>
    <p:sldId id="853" r:id="rId33"/>
    <p:sldId id="854" r:id="rId34"/>
    <p:sldId id="856" r:id="rId35"/>
    <p:sldId id="860" r:id="rId36"/>
    <p:sldId id="861" r:id="rId37"/>
    <p:sldId id="862" r:id="rId38"/>
    <p:sldId id="863" r:id="rId39"/>
    <p:sldId id="806" r:id="rId40"/>
    <p:sldId id="829" r:id="rId41"/>
    <p:sldId id="807" r:id="rId42"/>
    <p:sldId id="847" r:id="rId43"/>
    <p:sldId id="808" r:id="rId44"/>
    <p:sldId id="809" r:id="rId45"/>
    <p:sldId id="810" r:id="rId46"/>
    <p:sldId id="811" r:id="rId47"/>
    <p:sldId id="812" r:id="rId48"/>
    <p:sldId id="813" r:id="rId49"/>
    <p:sldId id="814" r:id="rId50"/>
    <p:sldId id="815" r:id="rId51"/>
    <p:sldId id="816" r:id="rId52"/>
    <p:sldId id="817" r:id="rId53"/>
    <p:sldId id="818" r:id="rId54"/>
    <p:sldId id="819" r:id="rId55"/>
    <p:sldId id="820"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MS PGothic" charset="-128"/>
        <a:cs typeface="+mn-cs"/>
      </a:defRPr>
    </a:lvl1pPr>
    <a:lvl2pPr marL="457200" algn="l" defTabSz="457200" rtl="0" fontAlgn="base">
      <a:spcBef>
        <a:spcPct val="0"/>
      </a:spcBef>
      <a:spcAft>
        <a:spcPct val="0"/>
      </a:spcAft>
      <a:defRPr kern="1200">
        <a:solidFill>
          <a:schemeClr val="tx1"/>
        </a:solidFill>
        <a:latin typeface="Calibri" charset="0"/>
        <a:ea typeface="MS PGothic" charset="-128"/>
        <a:cs typeface="+mn-cs"/>
      </a:defRPr>
    </a:lvl2pPr>
    <a:lvl3pPr marL="914400" algn="l" defTabSz="457200" rtl="0" fontAlgn="base">
      <a:spcBef>
        <a:spcPct val="0"/>
      </a:spcBef>
      <a:spcAft>
        <a:spcPct val="0"/>
      </a:spcAft>
      <a:defRPr kern="1200">
        <a:solidFill>
          <a:schemeClr val="tx1"/>
        </a:solidFill>
        <a:latin typeface="Calibri" charset="0"/>
        <a:ea typeface="MS PGothic" charset="-128"/>
        <a:cs typeface="+mn-cs"/>
      </a:defRPr>
    </a:lvl3pPr>
    <a:lvl4pPr marL="1371600" algn="l" defTabSz="457200" rtl="0" fontAlgn="base">
      <a:spcBef>
        <a:spcPct val="0"/>
      </a:spcBef>
      <a:spcAft>
        <a:spcPct val="0"/>
      </a:spcAft>
      <a:defRPr kern="1200">
        <a:solidFill>
          <a:schemeClr val="tx1"/>
        </a:solidFill>
        <a:latin typeface="Calibri" charset="0"/>
        <a:ea typeface="MS PGothic" charset="-128"/>
        <a:cs typeface="+mn-cs"/>
      </a:defRPr>
    </a:lvl4pPr>
    <a:lvl5pPr marL="1828800" algn="l" defTabSz="457200"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2C8"/>
    <a:srgbClr val="43A64A"/>
    <a:srgbClr val="669900"/>
    <a:srgbClr val="99CC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9" autoAdjust="0"/>
    <p:restoredTop sz="70972" autoAdjust="0"/>
  </p:normalViewPr>
  <p:slideViewPr>
    <p:cSldViewPr snapToGrid="0">
      <p:cViewPr>
        <p:scale>
          <a:sx n="100" d="100"/>
          <a:sy n="100" d="100"/>
        </p:scale>
        <p:origin x="140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8"/>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836AFA-0581-3C45-962D-B4C964DDCFE0}" type="datetimeFigureOut">
              <a:rPr lang="en-US" smtClean="0"/>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FE00DF-F261-1545-A5EA-FE76FB93D40E}" type="slidenum">
              <a:rPr lang="en-US" smtClean="0"/>
              <a:pPr/>
              <a:t>‹#›</a:t>
            </a:fld>
            <a:endParaRPr lang="en-US"/>
          </a:p>
        </p:txBody>
      </p:sp>
    </p:spTree>
    <p:extLst>
      <p:ext uri="{BB962C8B-B14F-4D97-AF65-F5344CB8AC3E}">
        <p14:creationId xmlns:p14="http://schemas.microsoft.com/office/powerpoint/2010/main" val="260049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9607306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b="1" i="1" dirty="0"/>
              <a:t>Pre-class music: </a:t>
            </a:r>
            <a:r>
              <a:rPr lang="en-US" sz="1200" kern="1200" dirty="0">
                <a:solidFill>
                  <a:schemeClr val="tx1"/>
                </a:solidFill>
                <a:effectLst/>
                <a:latin typeface="+mn-lt"/>
                <a:ea typeface="MS PGothic" pitchFamily="34" charset="-128"/>
                <a:cs typeface="MS PGothic" pitchFamily="34" charset="-128"/>
              </a:rPr>
              <a:t>“Rock Island Line” by Johnny Cash</a:t>
            </a:r>
            <a:r>
              <a:rPr lang="en-US" sz="1200" kern="1200" baseline="0" dirty="0">
                <a:solidFill>
                  <a:schemeClr val="tx1"/>
                </a:solidFill>
                <a:effectLst/>
                <a:latin typeface="+mn-lt"/>
                <a:ea typeface="MS PGothic" pitchFamily="34" charset="-128"/>
                <a:cs typeface="MS PGothic" pitchFamily="34" charset="-128"/>
              </a:rPr>
              <a:t> (See Tip #387)</a:t>
            </a:r>
            <a:endParaRPr lang="en-US" b="1" i="1" u="none" dirty="0">
              <a:solidFill>
                <a:schemeClr val="tx1"/>
              </a:solidFill>
            </a:endParaRPr>
          </a:p>
          <a:p>
            <a:pPr>
              <a:buFont typeface="Arial" panose="020B0604020202020204" pitchFamily="34" charset="0"/>
              <a:buNone/>
              <a:defRPr/>
            </a:pPr>
            <a:endParaRPr lang="en-US" dirty="0"/>
          </a:p>
          <a:p>
            <a:pPr>
              <a:buFont typeface="Arial" panose="020B0604020202020204" pitchFamily="34" charset="0"/>
              <a:buNone/>
              <a:defRPr/>
            </a:pPr>
            <a:r>
              <a:rPr lang="en-US" dirty="0"/>
              <a:t>This song is a good introduction to price discrimination,</a:t>
            </a:r>
            <a:r>
              <a:rPr lang="en-US" baseline="0" dirty="0"/>
              <a:t> as it </a:t>
            </a:r>
            <a:r>
              <a:rPr lang="en-US" dirty="0"/>
              <a:t>discusses the different tolls charged for goods transported in New Orleans.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“Economics in the Media” Slide</a:t>
            </a:r>
          </a:p>
          <a:p>
            <a:pPr>
              <a:defRPr/>
            </a:pPr>
            <a:endParaRPr lang="en-US" altLang="en-US" b="1" i="1" dirty="0"/>
          </a:p>
          <a:p>
            <a:pPr>
              <a:defRPr/>
            </a:pPr>
            <a:r>
              <a:rPr lang="en-US" altLang="en-US" b="1" i="1" dirty="0"/>
              <a:t>Lecture tip:  </a:t>
            </a:r>
            <a:endParaRPr lang="en-US" altLang="en-US" dirty="0"/>
          </a:p>
          <a:p>
            <a:pPr>
              <a:defRPr/>
            </a:pPr>
            <a:r>
              <a:rPr lang="en-US" altLang="en-US" i="1" dirty="0"/>
              <a:t>The clip mentioned on the slide can be found in the Interactive Instructor’s Guide. Access the direct link by clicking the icon in the PowerPoint above. </a:t>
            </a:r>
          </a:p>
          <a:p>
            <a:pPr>
              <a:defRPr/>
            </a:pPr>
            <a:endParaRPr lang="en-US" altLang="en-US" i="1" dirty="0"/>
          </a:p>
          <a:p>
            <a:pPr>
              <a:defRPr/>
            </a:pPr>
            <a:r>
              <a:rPr lang="en-US" altLang="en-US" dirty="0"/>
              <a:t>This is a nice, short clip that</a:t>
            </a:r>
            <a:r>
              <a:rPr lang="en-US" altLang="en-US" baseline="0" dirty="0"/>
              <a:t> illustrates how firms will be able to sort consumers. The key concepts covered in this clip are: </a:t>
            </a:r>
          </a:p>
          <a:p>
            <a:pPr marL="171450" indent="-171450">
              <a:buFont typeface="Arial" charset="0"/>
              <a:buChar char="•"/>
              <a:defRPr/>
            </a:pPr>
            <a:r>
              <a:rPr lang="en-US" altLang="en-US" dirty="0"/>
              <a:t>Price discrimination</a:t>
            </a:r>
          </a:p>
          <a:p>
            <a:pPr marL="171450" indent="-171450">
              <a:buFont typeface="Arial" panose="020B0604020202020204" pitchFamily="34" charset="0"/>
              <a:buChar char="•"/>
              <a:defRPr/>
            </a:pPr>
            <a:r>
              <a:rPr lang="en-US" altLang="en-US" dirty="0"/>
              <a:t>Advertising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Lecture </a:t>
            </a:r>
            <a:r>
              <a:rPr lang="en-US" altLang="en-US" b="1" i="1" dirty="0" smtClean="0">
                <a:ea typeface="MS PGothic" charset="-128"/>
              </a:rPr>
              <a:t>tip:</a:t>
            </a:r>
            <a:endParaRPr lang="en-US" altLang="en-US" b="1" i="1" dirty="0">
              <a:ea typeface="MS PGothic" charset="-128"/>
            </a:endParaRPr>
          </a:p>
          <a:p>
            <a:endParaRPr lang="en-US" altLang="en-US" dirty="0">
              <a:ea typeface="MS PGothic" charset="-128"/>
            </a:endParaRPr>
          </a:p>
          <a:p>
            <a:r>
              <a:rPr lang="en-US" altLang="en-US" dirty="0">
                <a:ea typeface="MS PGothic" charset="-128"/>
              </a:rPr>
              <a:t>Ask students whether firms in a perfectly competitive market can charge discriminatory prices.</a:t>
            </a:r>
          </a:p>
          <a:p>
            <a:pPr marL="171450" indent="-171450">
              <a:buFont typeface="Arial" charset="0"/>
              <a:buChar char="•"/>
            </a:pPr>
            <a:r>
              <a:rPr lang="en-US" altLang="en-US" dirty="0">
                <a:ea typeface="MS PGothic" charset="-128"/>
              </a:rPr>
              <a:t>This implies that a third condition necessary for price discrimination is that the firm must have some market power</a:t>
            </a:r>
            <a:r>
              <a:rPr lang="en-US" sz="1200" kern="1200" dirty="0">
                <a:solidFill>
                  <a:schemeClr val="tx1"/>
                </a:solidFill>
                <a:effectLst/>
                <a:latin typeface="+mn-lt"/>
                <a:ea typeface="MS PGothic" pitchFamily="34" charset="-128"/>
                <a:cs typeface="MS PGothic" pitchFamily="34" charset="-128"/>
              </a:rPr>
              <a:t>—it is a price maker and faces a downward-sloping demand curve.</a:t>
            </a:r>
            <a:endParaRPr lang="en-US" altLang="en-US" dirty="0">
              <a:ea typeface="MS PGothic"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Lecture notes:</a:t>
            </a:r>
            <a:endParaRPr lang="en-US" altLang="en-US" dirty="0"/>
          </a:p>
          <a:p>
            <a:pPr>
              <a:defRPr/>
            </a:pPr>
            <a:endParaRPr lang="en-US" altLang="en-US" dirty="0"/>
          </a:p>
          <a:p>
            <a:pPr>
              <a:defRPr/>
            </a:pPr>
            <a:r>
              <a:rPr lang="en-US" altLang="en-US" dirty="0"/>
              <a:t>On self-selection:</a:t>
            </a:r>
          </a:p>
          <a:p>
            <a:pPr marL="171450" indent="-171450">
              <a:buFont typeface="Arial" panose="020B0604020202020204" pitchFamily="34" charset="0"/>
              <a:buChar char="•"/>
              <a:defRPr/>
            </a:pPr>
            <a:r>
              <a:rPr lang="en-US" altLang="en-US" dirty="0"/>
              <a:t>A good test</a:t>
            </a:r>
            <a:r>
              <a:rPr lang="en-US" altLang="en-US" baseline="0" dirty="0"/>
              <a:t> example could be</a:t>
            </a:r>
            <a:r>
              <a:rPr lang="en-US" altLang="en-US" dirty="0"/>
              <a:t>: </a:t>
            </a:r>
          </a:p>
          <a:p>
            <a:pPr marL="628650" lvl="1" indent="-171450">
              <a:buFont typeface="Arial" panose="020B0604020202020204" pitchFamily="34" charset="0"/>
              <a:buChar char="•"/>
              <a:defRPr/>
            </a:pPr>
            <a:r>
              <a:rPr lang="en-US" altLang="en-US" dirty="0"/>
              <a:t>Early bird specials capture retirees and families with children, who tend to be more price sensitive</a:t>
            </a:r>
            <a:r>
              <a:rPr lang="en-US" altLang="en-US" baseline="0" dirty="0"/>
              <a:t> (</a:t>
            </a:r>
            <a:r>
              <a:rPr lang="en-US" altLang="en-US" i="1" dirty="0"/>
              <a:t>elastic demands</a:t>
            </a:r>
            <a:r>
              <a:rPr lang="en-US" altLang="en-US" dirty="0"/>
              <a:t>).</a:t>
            </a:r>
          </a:p>
          <a:p>
            <a:pPr marL="171450" indent="-171450">
              <a:buFont typeface="Arial" panose="020B0604020202020204" pitchFamily="34" charset="0"/>
              <a:buChar char="•"/>
              <a:defRPr/>
            </a:pPr>
            <a:r>
              <a:rPr lang="en-US" altLang="en-US" dirty="0"/>
              <a:t>Disneyland used to offer different ride packages.</a:t>
            </a:r>
          </a:p>
          <a:p>
            <a:pPr marL="171450" indent="-171450">
              <a:buFont typeface="Arial" panose="020B0604020202020204" pitchFamily="34" charset="0"/>
              <a:buChar char="•"/>
              <a:defRPr/>
            </a:pPr>
            <a:r>
              <a:rPr lang="en-US" altLang="en-US" dirty="0"/>
              <a:t>Cell phone companies offer many different plans.</a:t>
            </a:r>
            <a:endParaRPr lang="en-US" altLang="en-US" b="1"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smtClean="0">
                <a:ea typeface="MS PGothic" charset="-128"/>
              </a:rPr>
              <a:t>Lecture notes:</a:t>
            </a:r>
            <a:r>
              <a:rPr lang="en-US" altLang="en-US" b="0" i="0" baseline="0" dirty="0">
                <a:ea typeface="MS PGothic" charset="-128"/>
              </a:rPr>
              <a:t> </a:t>
            </a:r>
            <a:r>
              <a:rPr lang="en-US" altLang="en-US" b="0" i="0" baseline="0" dirty="0" smtClean="0">
                <a:ea typeface="MS PGothic" charset="-128"/>
              </a:rPr>
              <a:t>The customer who buys at the low price could then resell it to the firm’s high-price customers.</a:t>
            </a:r>
            <a:endParaRPr lang="en-US" altLang="en-US" b="1" i="1" dirty="0" smtClean="0">
              <a:ea typeface="MS PGothic"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ea typeface="MS PGothic" charset="-128"/>
              </a:rPr>
              <a:t>“</a:t>
            </a:r>
            <a:r>
              <a:rPr lang="en-US" altLang="ja-JP" b="1" i="1" dirty="0">
                <a:ea typeface="MS PGothic" charset="-128"/>
              </a:rPr>
              <a:t>Beyond the Book</a:t>
            </a:r>
            <a:r>
              <a:rPr lang="ja-JP" altLang="en-US" b="1" i="1" dirty="0">
                <a:ea typeface="MS PGothic" charset="-128"/>
              </a:rPr>
              <a:t>”</a:t>
            </a:r>
            <a:r>
              <a:rPr lang="en-US" altLang="ja-JP" b="1" i="1" dirty="0">
                <a:ea typeface="MS PGothic" charset="-128"/>
              </a:rPr>
              <a:t> Slide</a:t>
            </a:r>
          </a:p>
          <a:p>
            <a:endParaRPr lang="en-US" altLang="en-US" b="1" dirty="0">
              <a:ea typeface="MS PGothic" charset="-128"/>
            </a:endParaRPr>
          </a:p>
          <a:p>
            <a:r>
              <a:rPr lang="en-US" altLang="en-US" b="1" i="1" dirty="0">
                <a:ea typeface="MS PGothic" charset="-128"/>
              </a:rPr>
              <a:t>Lecture tip:</a:t>
            </a:r>
          </a:p>
          <a:p>
            <a:endParaRPr lang="en-US" altLang="en-US" b="1" i="1" dirty="0">
              <a:ea typeface="MS PGothic" charset="-128"/>
            </a:endParaRPr>
          </a:p>
          <a:p>
            <a:r>
              <a:rPr lang="en-US" altLang="en-US" b="0" dirty="0">
                <a:ea typeface="MS PGothic" charset="-128"/>
              </a:rPr>
              <a:t>After revealing the signs, ask students the following question:</a:t>
            </a:r>
          </a:p>
          <a:p>
            <a:pPr marL="171450" indent="-171450">
              <a:buFont typeface="Arial" charset="0"/>
              <a:buChar char="•"/>
            </a:pPr>
            <a:r>
              <a:rPr lang="en-US" altLang="en-US" dirty="0">
                <a:ea typeface="MS PGothic" charset="-128"/>
              </a:rPr>
              <a:t>What would an intelligent, entrepreneurial student do?</a:t>
            </a:r>
          </a:p>
          <a:p>
            <a:pPr marL="171450" indent="-171450">
              <a:buFont typeface="Arial" charset="0"/>
              <a:buChar char="•"/>
            </a:pPr>
            <a:r>
              <a:rPr lang="en-US" altLang="en-US" b="0" dirty="0">
                <a:ea typeface="MS PGothic" charset="-128"/>
              </a:rPr>
              <a:t>Point</a:t>
            </a:r>
            <a:r>
              <a:rPr lang="en-US" altLang="en-US" b="0" baseline="0" dirty="0">
                <a:ea typeface="MS PGothic" charset="-128"/>
              </a:rPr>
              <a:t> out:</a:t>
            </a:r>
            <a:endParaRPr lang="en-US" altLang="en-US" b="0" dirty="0">
              <a:ea typeface="MS PGothic" charset="-128"/>
            </a:endParaRPr>
          </a:p>
          <a:p>
            <a:pPr marL="628650" lvl="1" indent="-171450">
              <a:buFont typeface="Arial" charset="0"/>
              <a:buChar char="•"/>
            </a:pPr>
            <a:r>
              <a:rPr lang="en-US" altLang="en-US" dirty="0">
                <a:ea typeface="MS PGothic" charset="-128"/>
              </a:rPr>
              <a:t>The magazines can easily be resold.</a:t>
            </a:r>
          </a:p>
          <a:p>
            <a:pPr marL="171450" lvl="0" indent="-171450">
              <a:buFont typeface="Arial" charset="0"/>
              <a:buChar char="•"/>
            </a:pPr>
            <a:r>
              <a:rPr lang="en-US" altLang="en-US" b="0" dirty="0">
                <a:ea typeface="MS PGothic" charset="-128"/>
              </a:rPr>
              <a:t>Simple answer:</a:t>
            </a:r>
          </a:p>
          <a:p>
            <a:pPr marL="628650" lvl="1" indent="-171450">
              <a:buFont typeface="Arial" charset="0"/>
              <a:buChar char="•"/>
            </a:pPr>
            <a:r>
              <a:rPr lang="en-US" altLang="en-US" dirty="0">
                <a:ea typeface="MS PGothic" charset="-128"/>
              </a:rPr>
              <a:t>The student would buy many magazines at $1.00 and sell them all to faculty for $1.50. Doing this, he or she would earn a profit of $0.50 per magazine, and faculty would buy from him or her to save $0.50 on their purchase.</a:t>
            </a:r>
          </a:p>
          <a:p>
            <a:pPr marL="171450" lvl="0" indent="-171450">
              <a:buFont typeface="Arial" charset="0"/>
              <a:buChar char="•"/>
            </a:pPr>
            <a:r>
              <a:rPr lang="en-US" altLang="en-US" b="0" dirty="0">
                <a:ea typeface="MS PGothic" charset="-128"/>
              </a:rPr>
              <a:t>Slightly more complex answer:</a:t>
            </a:r>
          </a:p>
          <a:p>
            <a:pPr marL="628650" lvl="1" indent="-171450">
              <a:buFont typeface="Arial" charset="0"/>
              <a:buChar char="•"/>
            </a:pPr>
            <a:r>
              <a:rPr lang="en-US" altLang="en-US" dirty="0">
                <a:ea typeface="MS PGothic" charset="-128"/>
              </a:rPr>
              <a:t>The student may first have to estimate the faculty demand so he or she would know how many faculty would be willing to buy the magazines from him or her at the $1.50 price. </a:t>
            </a:r>
          </a:p>
          <a:p>
            <a:pPr marL="628650" lvl="1" indent="-171450">
              <a:buFont typeface="Arial" charset="0"/>
              <a:buChar char="•"/>
            </a:pPr>
            <a:r>
              <a:rPr lang="en-US" altLang="en-US" dirty="0">
                <a:ea typeface="MS PGothic" charset="-128"/>
              </a:rPr>
              <a:t>The</a:t>
            </a:r>
            <a:r>
              <a:rPr lang="en-US" altLang="en-US" baseline="0" dirty="0">
                <a:ea typeface="MS PGothic" charset="-128"/>
              </a:rPr>
              <a:t> student </a:t>
            </a:r>
            <a:r>
              <a:rPr lang="en-US" altLang="en-US" dirty="0" err="1">
                <a:ea typeface="MS PGothic" charset="-128"/>
              </a:rPr>
              <a:t>doesn</a:t>
            </a:r>
            <a:r>
              <a:rPr lang="ja-JP" altLang="en-US" dirty="0">
                <a:ea typeface="MS PGothic" charset="-128"/>
              </a:rPr>
              <a:t>’</a:t>
            </a:r>
            <a:r>
              <a:rPr lang="en-US" altLang="ja-JP" dirty="0">
                <a:ea typeface="MS PGothic" charset="-128"/>
              </a:rPr>
              <a:t>t want to buy </a:t>
            </a:r>
            <a:r>
              <a:rPr lang="en-US" altLang="ja-JP" i="1" dirty="0">
                <a:ea typeface="MS PGothic" charset="-128"/>
              </a:rPr>
              <a:t>too many </a:t>
            </a:r>
            <a:r>
              <a:rPr lang="en-US" altLang="ja-JP" dirty="0">
                <a:ea typeface="MS PGothic" charset="-128"/>
              </a:rPr>
              <a:t>magazines and be stuck with them.</a:t>
            </a: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Review </a:t>
            </a:r>
            <a:r>
              <a:rPr lang="en-US" sz="1200" kern="1200" dirty="0">
                <a:solidFill>
                  <a:schemeClr val="tx1"/>
                </a:solidFill>
                <a:effectLst/>
                <a:latin typeface="+mn-lt"/>
                <a:ea typeface="MS PGothic" pitchFamily="34" charset="-128"/>
                <a:cs typeface="MS PGothic" pitchFamily="34" charset="-128"/>
              </a:rPr>
              <a:t>the parts of the table on this slide before moving on to the next slide.</a:t>
            </a:r>
          </a:p>
          <a:p>
            <a:r>
              <a:rPr lang="en-US" sz="1200" b="1" i="1" kern="1200" dirty="0">
                <a:solidFill>
                  <a:schemeClr val="tx1"/>
                </a:solidFill>
                <a:effectLst/>
                <a:latin typeface="+mn-lt"/>
                <a:ea typeface="MS PGothic" pitchFamily="34" charset="-128"/>
                <a:cs typeface="MS PGothic" pitchFamily="34" charset="-128"/>
              </a:rPr>
              <a:t> </a:t>
            </a:r>
            <a:endParaRPr lang="en-US" sz="1200" kern="1200" dirty="0">
              <a:solidFill>
                <a:schemeClr val="tx1"/>
              </a:solidFill>
              <a:effectLst/>
              <a:latin typeface="+mn-lt"/>
              <a:ea typeface="MS PGothic" pitchFamily="34" charset="-128"/>
              <a:cs typeface="MS PGothic" pitchFamily="34" charset="-128"/>
            </a:endParaRPr>
          </a:p>
          <a:p>
            <a:r>
              <a:rPr lang="en-US" sz="1200" b="1" i="1" kern="1200" dirty="0">
                <a:solidFill>
                  <a:schemeClr val="tx1"/>
                </a:solidFill>
                <a:effectLst/>
                <a:latin typeface="+mn-lt"/>
                <a:ea typeface="MS PGothic" pitchFamily="34" charset="-128"/>
                <a:cs typeface="MS PGothic" pitchFamily="34" charset="-128"/>
              </a:rPr>
              <a:t>Lecture notes:</a:t>
            </a:r>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A price maker has some control over the price it charges.</a:t>
            </a:r>
          </a:p>
          <a:p>
            <a:pPr marL="628650" lvl="1" indent="-171450">
              <a:buFont typeface="Arial" charset="0"/>
              <a:buChar char="•"/>
            </a:pPr>
            <a:endParaRPr lang="en-US" altLang="en-US" dirty="0">
              <a:ea typeface="MS PGothic"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notes:</a:t>
            </a:r>
          </a:p>
          <a:p>
            <a:pPr>
              <a:defRPr/>
            </a:pPr>
            <a:endParaRPr lang="en-US" altLang="en-US" dirty="0"/>
          </a:p>
          <a:p>
            <a:pPr>
              <a:defRPr/>
            </a:pPr>
            <a:r>
              <a:rPr lang="en-US" altLang="en-US" dirty="0"/>
              <a:t>On warrantees:</a:t>
            </a:r>
          </a:p>
          <a:p>
            <a:pPr marL="171450" indent="-171450">
              <a:buFont typeface="Arial" panose="020B0604020202020204" pitchFamily="34" charset="0"/>
              <a:buChar char="•"/>
              <a:defRPr/>
            </a:pPr>
            <a:r>
              <a:rPr lang="en-US" altLang="en-US" dirty="0"/>
              <a:t>Firms sell similar products (cell phones, for example) in different countries at different prices.</a:t>
            </a:r>
          </a:p>
          <a:p>
            <a:pPr>
              <a:defRPr/>
            </a:pPr>
            <a:endParaRPr lang="en-US" altLang="en-US" dirty="0"/>
          </a:p>
          <a:p>
            <a:pPr>
              <a:defRPr/>
            </a:pPr>
            <a:r>
              <a:rPr lang="en-US" altLang="en-US" dirty="0"/>
              <a:t>On adulteration:</a:t>
            </a:r>
          </a:p>
          <a:p>
            <a:pPr marL="171450" indent="-171450">
              <a:buFont typeface="Arial" panose="020B0604020202020204" pitchFamily="34" charset="0"/>
              <a:buChar char="•"/>
              <a:defRPr/>
            </a:pPr>
            <a:r>
              <a:rPr lang="en-US" altLang="en-US" dirty="0"/>
              <a:t>Plastic molding: Producers sell to dentists at a high price and for industrial uses at a low price.</a:t>
            </a:r>
            <a:r>
              <a:rPr lang="en-US" altLang="en-US" baseline="0" dirty="0"/>
              <a:t> </a:t>
            </a:r>
            <a:r>
              <a:rPr lang="en-US" altLang="en-US" dirty="0"/>
              <a:t>To prevent resale, arsenic is added to industrial molding.</a:t>
            </a:r>
          </a:p>
          <a:p>
            <a:pPr marL="171450" indent="-171450">
              <a:buFont typeface="Arial" panose="020B0604020202020204" pitchFamily="34" charset="0"/>
              <a:buChar char="•"/>
              <a:defRPr/>
            </a:pPr>
            <a:endParaRPr lang="en-US" altLang="en-US" dirty="0"/>
          </a:p>
          <a:p>
            <a:pPr>
              <a:defRPr/>
            </a:pPr>
            <a:r>
              <a:rPr lang="en-US" altLang="en-US" dirty="0"/>
              <a:t>On services rather than goods:</a:t>
            </a:r>
          </a:p>
          <a:p>
            <a:pPr marL="171450" indent="-171450">
              <a:buFont typeface="Arial" panose="020B0604020202020204" pitchFamily="34" charset="0"/>
              <a:buChar char="•"/>
              <a:defRPr/>
            </a:pPr>
            <a:r>
              <a:rPr lang="en-US" altLang="en-US" dirty="0"/>
              <a:t>Goods are tangibles and are often easier to resell than services.</a:t>
            </a:r>
            <a:r>
              <a:rPr lang="en-US" altLang="en-US" baseline="0" dirty="0"/>
              <a:t> For example, you couldn’t resell haircuts or trips to the buffet, but you could, however, resell shirts, books, and furniture.</a:t>
            </a:r>
            <a:r>
              <a:rPr lang="en-US" altLang="en-US" dirty="0"/>
              <a:t> </a:t>
            </a:r>
            <a:endParaRPr lang="en-US" altLang="ja-JP" dirty="0"/>
          </a:p>
          <a:p>
            <a:pPr marL="171450" indent="-171450">
              <a:buFont typeface="Arial" panose="020B0604020202020204" pitchFamily="34" charset="0"/>
              <a:buChar char="•"/>
              <a:defRPr/>
            </a:pPr>
            <a:r>
              <a:rPr lang="en-US" altLang="en-US" dirty="0"/>
              <a:t>Funeral services are another</a:t>
            </a:r>
            <a:r>
              <a:rPr lang="en-US" altLang="en-US" baseline="0" dirty="0"/>
              <a:t> </a:t>
            </a:r>
            <a:r>
              <a:rPr lang="en-US" altLang="en-US" dirty="0"/>
              <a:t>example.</a:t>
            </a:r>
          </a:p>
          <a:p>
            <a:pPr>
              <a:buFont typeface="Arial" panose="020B0604020202020204" pitchFamily="34" charset="0"/>
              <a:buNone/>
              <a:defRPr/>
            </a:pPr>
            <a:endParaRPr lang="en-US" altLang="en-US" dirty="0"/>
          </a:p>
          <a:p>
            <a:pPr>
              <a:defRPr/>
            </a:pPr>
            <a:r>
              <a:rPr lang="en-US" altLang="en-US" dirty="0"/>
              <a:t>Here,</a:t>
            </a:r>
            <a:r>
              <a:rPr lang="en-US" altLang="en-US" baseline="0" dirty="0"/>
              <a:t> you c</a:t>
            </a:r>
            <a:r>
              <a:rPr lang="en-US" altLang="en-US" dirty="0"/>
              <a:t>ould also discuss vertical integration as a way to prevent resale. </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ALCOA supplied high-price aluminum to the aircraft industry, and low-price aluminum to the wire industry. </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By integrating with wire producers, ALOCA could prevent resale.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notes:</a:t>
            </a:r>
          </a:p>
          <a:p>
            <a:pPr>
              <a:defRPr/>
            </a:pPr>
            <a:endParaRPr lang="en-US" altLang="en-US" b="1" i="1" dirty="0"/>
          </a:p>
          <a:p>
            <a:pPr>
              <a:defRPr/>
            </a:pPr>
            <a:r>
              <a:rPr lang="en-US" altLang="en-US" dirty="0"/>
              <a:t>Note that by selling the good at the consumer’s WTP, the firm is trying to extract all the consumer surplus.</a:t>
            </a:r>
          </a:p>
          <a:p>
            <a:pPr>
              <a:defRPr/>
            </a:pPr>
            <a:endParaRPr lang="en-US" altLang="en-US" dirty="0"/>
          </a:p>
          <a:p>
            <a:pPr>
              <a:defRPr/>
            </a:pPr>
            <a:r>
              <a:rPr lang="en-US" altLang="en-US" dirty="0"/>
              <a:t>On</a:t>
            </a:r>
            <a:r>
              <a:rPr lang="en-US" altLang="en-US" baseline="0" dirty="0"/>
              <a:t> the example of c</a:t>
            </a:r>
            <a:r>
              <a:rPr lang="en-US" altLang="en-US" dirty="0"/>
              <a:t>ar dealerships and jewelry stores:</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The seller posts a high sticker price and bargains with the consumer over a discount off the sticker or final price.</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By bargaining, the seller is able to get a better idea about how much you are willing to pay.</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On car dealers:</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If you look at discounts off list, men get higher (on average) discounts than women do; whites get higher discounts than non-whites do. This holds after controlling for the race and gender of the salesperson.</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Is this price discrimination (given what you have discussed) or something else? This could make for an interesting class discussion.</a:t>
            </a: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Although not discussed in the textbook, you may want to mention other classes of price discrimination. For example:</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Perfect (first-degree) price discrimination</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Second-degree price discrimination</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Third-degree price discrimination</a:t>
            </a:r>
          </a:p>
          <a:p>
            <a:pPr>
              <a:defRPr/>
            </a:pPr>
            <a:endParaRPr lang="en-US" altLang="en-US" dirty="0"/>
          </a:p>
          <a:p>
            <a:pPr>
              <a:defRPr/>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defRPr/>
            </a:pPr>
            <a:r>
              <a:rPr lang="en-US" altLang="en-US" sz="800" b="1" i="1" dirty="0"/>
              <a:t>Image: </a:t>
            </a:r>
            <a:r>
              <a:rPr lang="en-US" altLang="en-US" sz="800" dirty="0"/>
              <a:t>Animated Figure 11.1</a:t>
            </a:r>
          </a:p>
          <a:p>
            <a:pPr>
              <a:lnSpc>
                <a:spcPct val="80000"/>
              </a:lnSpc>
              <a:defRPr/>
            </a:pPr>
            <a:endParaRPr lang="en-US" altLang="en-US" sz="800" dirty="0"/>
          </a:p>
          <a:p>
            <a:pPr>
              <a:lnSpc>
                <a:spcPct val="80000"/>
              </a:lnSpc>
              <a:defRPr/>
            </a:pPr>
            <a:r>
              <a:rPr lang="en-US" altLang="en-US" sz="800" b="1" i="1" dirty="0"/>
              <a:t>Lecture notes</a:t>
            </a:r>
            <a:r>
              <a:rPr lang="en-US" altLang="en-US" sz="800" dirty="0"/>
              <a:t>:</a:t>
            </a:r>
          </a:p>
          <a:p>
            <a:pPr>
              <a:lnSpc>
                <a:spcPct val="80000"/>
              </a:lnSpc>
              <a:defRPr/>
            </a:pPr>
            <a:endParaRPr lang="en-US" altLang="en-US" sz="800" b="1" i="1" dirty="0"/>
          </a:p>
          <a:p>
            <a:pPr>
              <a:lnSpc>
                <a:spcPct val="80000"/>
              </a:lnSpc>
              <a:defRPr/>
            </a:pPr>
            <a:r>
              <a:rPr lang="en-US" altLang="en-US" sz="800" b="0" dirty="0"/>
              <a:t>The story behind the graphs:</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Suppose there are two monopoly airlines: Flat Earth, who charges only one price, and Discriminating Fliers, who will charge its passenger two different prices. </a:t>
            </a:r>
          </a:p>
          <a:p>
            <a:pPr marL="171450" indent="-171450">
              <a:lnSpc>
                <a:spcPct val="80000"/>
              </a:lnSpc>
              <a:buFont typeface="Arial" charset="0"/>
              <a:buChar char="•"/>
              <a:defRPr/>
            </a:pPr>
            <a:r>
              <a:rPr lang="en-US" altLang="en-US" sz="800" dirty="0"/>
              <a:t>Let’s see how they do this. They each fly a plane that can hold 200 passengers.</a:t>
            </a:r>
          </a:p>
          <a:p>
            <a:pPr>
              <a:lnSpc>
                <a:spcPct val="80000"/>
              </a:lnSpc>
              <a:defRPr/>
            </a:pPr>
            <a:endParaRPr lang="en-US" altLang="en-US" sz="800" dirty="0"/>
          </a:p>
          <a:p>
            <a:pPr>
              <a:lnSpc>
                <a:spcPct val="80000"/>
              </a:lnSpc>
              <a:defRPr/>
            </a:pPr>
            <a:r>
              <a:rPr lang="en-US" altLang="en-US" sz="800" b="0" dirty="0"/>
              <a:t>Flat Earth Air </a:t>
            </a:r>
            <a:r>
              <a:rPr lang="en-US" altLang="en-US" sz="800" dirty="0"/>
              <a:t>(left graph):</a:t>
            </a:r>
          </a:p>
          <a:p>
            <a:pPr marL="0" indent="0">
              <a:lnSpc>
                <a:spcPct val="80000"/>
              </a:lnSpc>
              <a:buFont typeface="Arial" charset="0"/>
              <a:buNone/>
              <a:defRPr/>
            </a:pPr>
            <a:r>
              <a:rPr lang="en-US" altLang="en-US" sz="800" dirty="0"/>
              <a:t>Ask students how they would determine the profit-maximizing output and price.</a:t>
            </a:r>
          </a:p>
          <a:p>
            <a:pPr>
              <a:lnSpc>
                <a:spcPct val="80000"/>
              </a:lnSpc>
              <a:defRPr/>
            </a:pPr>
            <a:endParaRPr lang="en-US" altLang="en-US" sz="800" dirty="0"/>
          </a:p>
          <a:p>
            <a:pPr>
              <a:lnSpc>
                <a:spcPct val="80000"/>
              </a:lnSpc>
              <a:defRPr/>
            </a:pPr>
            <a:r>
              <a:rPr lang="en-US" altLang="en-US" sz="800" dirty="0"/>
              <a:t>First click:</a:t>
            </a:r>
          </a:p>
          <a:p>
            <a:pPr marL="171450" indent="-171450">
              <a:lnSpc>
                <a:spcPct val="80000"/>
              </a:lnSpc>
              <a:buFont typeface="Arial" panose="020B0604020202020204" pitchFamily="34" charset="0"/>
              <a:buChar char="•"/>
              <a:defRPr/>
            </a:pPr>
            <a:r>
              <a:rPr lang="en-US" altLang="en-US" sz="800" dirty="0"/>
              <a:t>Draws the MR curve and the solution: Q* = 100, and P* = $300.</a:t>
            </a:r>
          </a:p>
          <a:p>
            <a:pPr marL="0" indent="0">
              <a:lnSpc>
                <a:spcPct val="80000"/>
              </a:lnSpc>
              <a:buFont typeface="Arial" panose="020B0604020202020204" pitchFamily="34" charset="0"/>
              <a:buNone/>
              <a:defRPr/>
            </a:pPr>
            <a:endParaRPr lang="en-US" altLang="en-US" sz="800" dirty="0"/>
          </a:p>
          <a:p>
            <a:pPr marL="0" indent="0">
              <a:lnSpc>
                <a:spcPct val="80000"/>
              </a:lnSpc>
              <a:buFont typeface="Arial" panose="020B0604020202020204" pitchFamily="34" charset="0"/>
              <a:buNone/>
              <a:defRPr/>
            </a:pPr>
            <a:r>
              <a:rPr lang="en-US" altLang="en-US" sz="800" dirty="0"/>
              <a:t>Ask students how much profit the firm earns.</a:t>
            </a:r>
          </a:p>
          <a:p>
            <a:pPr>
              <a:lnSpc>
                <a:spcPct val="80000"/>
              </a:lnSpc>
              <a:buFont typeface="Arial" panose="020B0604020202020204" pitchFamily="34" charset="0"/>
              <a:buNone/>
              <a:defRPr/>
            </a:pPr>
            <a:endParaRPr lang="en-US" altLang="en-US" sz="800" dirty="0"/>
          </a:p>
          <a:p>
            <a:pPr>
              <a:lnSpc>
                <a:spcPct val="80000"/>
              </a:lnSpc>
              <a:buFont typeface="Arial" panose="020B0604020202020204" pitchFamily="34" charset="0"/>
              <a:buNone/>
              <a:defRPr/>
            </a:pPr>
            <a:r>
              <a:rPr lang="en-US" altLang="en-US" sz="800" dirty="0"/>
              <a:t>Second click:</a:t>
            </a:r>
          </a:p>
          <a:p>
            <a:pPr marL="171450" indent="-171450">
              <a:lnSpc>
                <a:spcPct val="80000"/>
              </a:lnSpc>
              <a:buFont typeface="Arial" panose="020B0604020202020204" pitchFamily="34" charset="0"/>
              <a:buChar char="•"/>
              <a:defRPr/>
            </a:pPr>
            <a:r>
              <a:rPr lang="en-US" altLang="en-US" sz="800" dirty="0"/>
              <a:t>Shades profit box = ($300 - $100) x 100 = $20,000.</a:t>
            </a:r>
            <a:endParaRPr lang="en-US" altLang="en-US" sz="800" b="1" dirty="0"/>
          </a:p>
          <a:p>
            <a:pPr>
              <a:lnSpc>
                <a:spcPct val="80000"/>
              </a:lnSpc>
              <a:defRPr/>
            </a:pPr>
            <a:endParaRPr lang="en-US" altLang="en-US" sz="800" b="1" dirty="0"/>
          </a:p>
          <a:p>
            <a:pPr>
              <a:lnSpc>
                <a:spcPct val="80000"/>
              </a:lnSpc>
              <a:defRPr/>
            </a:pPr>
            <a:r>
              <a:rPr lang="en-US" altLang="en-US" sz="800" b="0" dirty="0"/>
              <a:t>Discriminating Fliers (DF):</a:t>
            </a:r>
          </a:p>
          <a:p>
            <a:r>
              <a:rPr lang="en-US" sz="1200" kern="1200" dirty="0">
                <a:solidFill>
                  <a:schemeClr val="tx1"/>
                </a:solidFill>
                <a:effectLst/>
                <a:latin typeface="+mn-lt"/>
                <a:ea typeface="MS PGothic" pitchFamily="34" charset="-128"/>
                <a:cs typeface="MS PGothic" pitchFamily="34" charset="-128"/>
              </a:rPr>
              <a:t>Third click:</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Plots the one-price solution.</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Note that if DF charged the same price ($300), they would be left with 100 empty seats.</a:t>
            </a: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Notice that we don’t draw a MR curve on the right. We don’t have the simple MR curve derived from the demand function when we price discriminate.</a:t>
            </a: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Suppose DF decides to charge two prices: </a:t>
            </a:r>
          </a:p>
          <a:p>
            <a:pPr marL="228600" lvl="0" indent="-228600">
              <a:buFont typeface="+mj-lt"/>
              <a:buAutoNum type="arabicPeriod"/>
            </a:pPr>
            <a:r>
              <a:rPr lang="en-US" sz="1200" kern="1200" dirty="0">
                <a:solidFill>
                  <a:schemeClr val="tx1"/>
                </a:solidFill>
                <a:effectLst/>
                <a:latin typeface="+mn-lt"/>
                <a:ea typeface="MS PGothic" pitchFamily="34" charset="-128"/>
                <a:cs typeface="MS PGothic" pitchFamily="34" charset="-128"/>
              </a:rPr>
              <a:t>$400 for midweek flights or last-minute bookings. The airline saves 50 seats for the last-minute bookings (e.g., someone needing to travel to an impromptu business client meeting). These travelers have relative inelastic demands.</a:t>
            </a:r>
          </a:p>
          <a:p>
            <a:pPr marL="228600" lvl="0" indent="-228600">
              <a:buFont typeface="+mj-lt"/>
              <a:buAutoNum type="arabicPeriod"/>
            </a:pPr>
            <a:r>
              <a:rPr lang="en-US" sz="1200" kern="1200" dirty="0">
                <a:solidFill>
                  <a:schemeClr val="tx1"/>
                </a:solidFill>
                <a:effectLst/>
                <a:latin typeface="+mn-lt"/>
                <a:ea typeface="MS PGothic" pitchFamily="34" charset="-128"/>
                <a:cs typeface="MS PGothic" pitchFamily="34" charset="-128"/>
              </a:rPr>
              <a:t>$200 for weekend flights and for customers who book in advance. These travelers have relatively elastic demands.</a:t>
            </a:r>
          </a:p>
          <a:p>
            <a:pPr>
              <a:lnSpc>
                <a:spcPct val="80000"/>
              </a:lnSpc>
              <a:defRPr/>
            </a:pPr>
            <a:endParaRPr lang="en-US" altLang="en-US" sz="800" dirty="0"/>
          </a:p>
          <a:p>
            <a:pPr>
              <a:lnSpc>
                <a:spcPct val="80000"/>
              </a:lnSpc>
              <a:defRPr/>
            </a:pPr>
            <a:r>
              <a:rPr lang="en-US" altLang="en-US" sz="800" dirty="0"/>
              <a:t>Fourth click:</a:t>
            </a:r>
          </a:p>
          <a:p>
            <a:pPr marL="171450" indent="-171450">
              <a:lnSpc>
                <a:spcPct val="80000"/>
              </a:lnSpc>
              <a:buFont typeface="Arial" panose="020B0604020202020204" pitchFamily="34" charset="0"/>
              <a:buChar char="•"/>
              <a:defRPr/>
            </a:pPr>
            <a:r>
              <a:rPr lang="en-US" altLang="en-US" sz="800" dirty="0"/>
              <a:t>Plots $400 price for a Q = 50.</a:t>
            </a:r>
          </a:p>
          <a:p>
            <a:pPr marL="171450" indent="-171450">
              <a:lnSpc>
                <a:spcPct val="80000"/>
              </a:lnSpc>
              <a:buFont typeface="Arial" panose="020B0604020202020204" pitchFamily="34" charset="0"/>
              <a:buChar char="•"/>
              <a:defRPr/>
            </a:pPr>
            <a:endParaRPr lang="en-US" altLang="en-US" sz="800" dirty="0"/>
          </a:p>
          <a:p>
            <a:pPr>
              <a:lnSpc>
                <a:spcPct val="80000"/>
              </a:lnSpc>
              <a:buFont typeface="Arial" panose="020B0604020202020204" pitchFamily="34" charset="0"/>
              <a:buNone/>
              <a:defRPr/>
            </a:pPr>
            <a:r>
              <a:rPr lang="en-US" altLang="en-US" sz="800" dirty="0"/>
              <a:t>Fifth click:</a:t>
            </a:r>
          </a:p>
          <a:p>
            <a:pPr marL="171450" indent="-171450">
              <a:lnSpc>
                <a:spcPct val="80000"/>
              </a:lnSpc>
              <a:buFont typeface="Arial" panose="020B0604020202020204" pitchFamily="34" charset="0"/>
              <a:buChar char="•"/>
              <a:defRPr/>
            </a:pPr>
            <a:r>
              <a:rPr lang="en-US" altLang="en-US" sz="800" dirty="0"/>
              <a:t>Plots $200 price for Q = 150.</a:t>
            </a:r>
          </a:p>
          <a:p>
            <a:pPr>
              <a:lnSpc>
                <a:spcPct val="80000"/>
              </a:lnSpc>
              <a:buFont typeface="Arial" panose="020B0604020202020204" pitchFamily="34" charset="0"/>
              <a:buNone/>
              <a:defRPr/>
            </a:pPr>
            <a:endParaRPr lang="en-US" altLang="en-US" sz="800" dirty="0"/>
          </a:p>
          <a:p>
            <a:pPr>
              <a:lnSpc>
                <a:spcPct val="80000"/>
              </a:lnSpc>
              <a:buFont typeface="Arial" panose="020B0604020202020204" pitchFamily="34" charset="0"/>
              <a:buNone/>
              <a:defRPr/>
            </a:pPr>
            <a:r>
              <a:rPr lang="en-US" altLang="en-US" sz="800" dirty="0"/>
              <a:t>Make sure students understand that overall they sell 150 tickets: 50 at $400 and 100 at $200.</a:t>
            </a:r>
          </a:p>
          <a:p>
            <a:pPr>
              <a:lnSpc>
                <a:spcPct val="80000"/>
              </a:lnSpc>
              <a:defRPr/>
            </a:pPr>
            <a:endParaRPr lang="en-US" altLang="en-US" sz="800" b="1" dirty="0"/>
          </a:p>
          <a:p>
            <a:pPr>
              <a:lnSpc>
                <a:spcPct val="80000"/>
              </a:lnSpc>
              <a:defRPr/>
            </a:pPr>
            <a:r>
              <a:rPr lang="en-US" altLang="en-US" sz="800" dirty="0"/>
              <a:t>Revenue and Profit Implications:</a:t>
            </a:r>
          </a:p>
          <a:p>
            <a:pPr>
              <a:lnSpc>
                <a:spcPct val="80000"/>
              </a:lnSpc>
              <a:defRPr/>
            </a:pPr>
            <a:r>
              <a:rPr lang="en-US" altLang="en-US" sz="800" dirty="0"/>
              <a:t>Sixth click:</a:t>
            </a:r>
          </a:p>
          <a:p>
            <a:pPr marL="171450" indent="-171450">
              <a:lnSpc>
                <a:spcPct val="80000"/>
              </a:lnSpc>
              <a:buFont typeface="Arial" panose="020B0604020202020204" pitchFamily="34" charset="0"/>
              <a:buChar char="•"/>
              <a:defRPr/>
            </a:pPr>
            <a:r>
              <a:rPr lang="en-US" altLang="en-US" sz="800" dirty="0"/>
              <a:t>Shades in profit from the first 50 tickets at $400.</a:t>
            </a:r>
          </a:p>
          <a:p>
            <a:pPr marL="171450" indent="-171450">
              <a:lnSpc>
                <a:spcPct val="80000"/>
              </a:lnSpc>
              <a:buFont typeface="Arial" panose="020B0604020202020204" pitchFamily="34" charset="0"/>
              <a:buChar char="•"/>
              <a:defRPr/>
            </a:pPr>
            <a:r>
              <a:rPr lang="en-US" altLang="en-US" sz="800" dirty="0"/>
              <a:t>If the firm charged only $300, they would have earned $10,000 in profit.</a:t>
            </a:r>
          </a:p>
          <a:p>
            <a:pPr marL="171450" indent="-171450">
              <a:lnSpc>
                <a:spcPct val="80000"/>
              </a:lnSpc>
              <a:buFont typeface="Arial" panose="020B0604020202020204" pitchFamily="34" charset="0"/>
              <a:buChar char="•"/>
              <a:defRPr/>
            </a:pPr>
            <a:r>
              <a:rPr lang="en-US" sz="1200" kern="1200" dirty="0">
                <a:solidFill>
                  <a:schemeClr val="tx1"/>
                </a:solidFill>
                <a:effectLst/>
                <a:latin typeface="+mn-lt"/>
                <a:ea typeface="MS PGothic" pitchFamily="34" charset="-128"/>
                <a:cs typeface="MS PGothic" pitchFamily="34" charset="-128"/>
              </a:rPr>
              <a:t>Since they charged $400, they earned an additional $5,000.</a:t>
            </a:r>
          </a:p>
          <a:p>
            <a:pPr marL="0" indent="0">
              <a:lnSpc>
                <a:spcPct val="80000"/>
              </a:lnSpc>
              <a:buFont typeface="Arial" panose="020B0604020202020204" pitchFamily="34" charset="0"/>
              <a:buNone/>
              <a:defRPr/>
            </a:pPr>
            <a:r>
              <a:rPr lang="en-US" altLang="en-US" sz="800" dirty="0"/>
              <a:t>Seventh click:</a:t>
            </a:r>
          </a:p>
          <a:p>
            <a:pPr marL="171450" indent="-171450">
              <a:lnSpc>
                <a:spcPct val="80000"/>
              </a:lnSpc>
              <a:buFont typeface="Arial" panose="020B0604020202020204" pitchFamily="34" charset="0"/>
              <a:buChar char="•"/>
              <a:defRPr/>
            </a:pPr>
            <a:r>
              <a:rPr lang="en-US" altLang="en-US" sz="800" dirty="0"/>
              <a:t>Shades in additional revenue (profit) from being able to sell 150 tickets at $200.</a:t>
            </a:r>
          </a:p>
          <a:p>
            <a:pPr>
              <a:lnSpc>
                <a:spcPct val="80000"/>
              </a:lnSpc>
              <a:buFont typeface="Arial" panose="020B0604020202020204" pitchFamily="34" charset="0"/>
              <a:buNone/>
              <a:defRPr/>
            </a:pPr>
            <a:r>
              <a:rPr lang="en-US" altLang="en-US" sz="800" dirty="0"/>
              <a:t>Eight click:</a:t>
            </a:r>
          </a:p>
          <a:p>
            <a:pPr marL="171450" indent="-171450">
              <a:lnSpc>
                <a:spcPct val="80000"/>
              </a:lnSpc>
              <a:buFont typeface="Arial" panose="020B0604020202020204" pitchFamily="34" charset="0"/>
              <a:buChar char="•"/>
              <a:defRPr/>
            </a:pPr>
            <a:r>
              <a:rPr lang="en-US" altLang="en-US" sz="800" dirty="0"/>
              <a:t>Shaded in loss in revenue (profit) from not charging $300.</a:t>
            </a:r>
          </a:p>
          <a:p>
            <a:pPr marL="171450" indent="-171450">
              <a:lnSpc>
                <a:spcPct val="80000"/>
              </a:lnSpc>
              <a:buFont typeface="Arial" panose="020B0604020202020204" pitchFamily="34" charset="0"/>
              <a:buChar char="•"/>
              <a:defRPr/>
            </a:pPr>
            <a:endParaRPr lang="en-US" altLang="en-US" sz="800" dirty="0"/>
          </a:p>
          <a:p>
            <a:pPr>
              <a:lnSpc>
                <a:spcPct val="80000"/>
              </a:lnSpc>
              <a:buFont typeface="Arial" panose="020B0604020202020204" pitchFamily="34" charset="0"/>
              <a:buNone/>
              <a:defRPr/>
            </a:pPr>
            <a:r>
              <a:rPr lang="en-US" altLang="en-US" sz="800" dirty="0"/>
              <a:t>Overall, they gain an additional $5,000 in profit compared to Flat Earth Air.</a:t>
            </a:r>
          </a:p>
          <a:p>
            <a:pPr marL="171450" indent="-171450">
              <a:lnSpc>
                <a:spcPct val="80000"/>
              </a:lnSpc>
              <a:buFont typeface="Arial" panose="020B0604020202020204" pitchFamily="34" charset="0"/>
              <a:buChar char="•"/>
              <a:defRPr/>
            </a:pPr>
            <a:endParaRPr lang="en-US" altLang="en-US" sz="800" dirty="0"/>
          </a:p>
          <a:p>
            <a:pPr>
              <a:lnSpc>
                <a:spcPct val="80000"/>
              </a:lnSpc>
              <a:defRPr/>
            </a:pPr>
            <a:r>
              <a:rPr lang="en-US" altLang="en-US" sz="800" dirty="0"/>
              <a:t>Note that this figure will be confusing to many students since the profit boxes overlap each other. </a:t>
            </a:r>
          </a:p>
          <a:p>
            <a:pPr>
              <a:lnSpc>
                <a:spcPct val="80000"/>
              </a:lnSpc>
              <a:defRPr/>
            </a:pPr>
            <a:endParaRPr lang="en-US" altLang="en-US" sz="800" dirty="0"/>
          </a:p>
          <a:p>
            <a:pPr>
              <a:lnSpc>
                <a:spcPct val="80000"/>
              </a:lnSpc>
              <a:defRPr/>
            </a:pPr>
            <a:r>
              <a:rPr lang="en-US" altLang="en-US" sz="800" dirty="0"/>
              <a:t>An easy way to calculate profit:</a:t>
            </a:r>
          </a:p>
          <a:p>
            <a:pPr marL="171450" indent="-171450">
              <a:lnSpc>
                <a:spcPct val="80000"/>
              </a:lnSpc>
              <a:buFont typeface="Arial" panose="020B0604020202020204" pitchFamily="34" charset="0"/>
              <a:buChar char="•"/>
              <a:defRPr/>
            </a:pPr>
            <a:r>
              <a:rPr lang="en-US" altLang="en-US" sz="800" dirty="0"/>
              <a:t>50 tickets at $400: Profit = ($400 - $100) x 50 = $15,000</a:t>
            </a:r>
          </a:p>
          <a:p>
            <a:pPr marL="171450" indent="-171450">
              <a:lnSpc>
                <a:spcPct val="80000"/>
              </a:lnSpc>
              <a:buFont typeface="Arial" panose="020B0604020202020204" pitchFamily="34" charset="0"/>
              <a:buChar char="•"/>
              <a:defRPr/>
            </a:pPr>
            <a:r>
              <a:rPr lang="en-US" altLang="en-US" sz="800" dirty="0"/>
              <a:t>100 tickets at $200: Profit = ($200 - $100) x 100 = $10,000</a:t>
            </a:r>
          </a:p>
          <a:p>
            <a:pPr marL="171450" indent="-171450">
              <a:lnSpc>
                <a:spcPct val="80000"/>
              </a:lnSpc>
              <a:buFont typeface="Arial" panose="020B0604020202020204" pitchFamily="34" charset="0"/>
              <a:buChar char="•"/>
              <a:defRPr/>
            </a:pPr>
            <a:r>
              <a:rPr lang="en-US" altLang="en-US" sz="800" dirty="0"/>
              <a:t>Total profit = $25,000</a:t>
            </a:r>
          </a:p>
          <a:p>
            <a:pPr>
              <a:lnSpc>
                <a:spcPct val="80000"/>
              </a:lnSpc>
              <a:defRPr/>
            </a:pPr>
            <a:endParaRPr lang="en-US" altLang="en-US" sz="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ja-JP" altLang="en-US" b="1" i="1" dirty="0">
                <a:ea typeface="MS PGothic" charset="-128"/>
              </a:rPr>
              <a:t>“</a:t>
            </a:r>
            <a:r>
              <a:rPr lang="en-US" altLang="ja-JP" b="1" i="1" dirty="0">
                <a:ea typeface="MS PGothic" charset="-128"/>
              </a:rPr>
              <a:t>Beyond the Book</a:t>
            </a:r>
            <a:r>
              <a:rPr lang="ja-JP" altLang="en-US" b="1" i="1" dirty="0">
                <a:ea typeface="MS PGothic" charset="-128"/>
              </a:rPr>
              <a:t>”</a:t>
            </a:r>
            <a:r>
              <a:rPr lang="en-US" altLang="ja-JP" b="1" i="1" dirty="0">
                <a:ea typeface="MS PGothic" charset="-128"/>
              </a:rPr>
              <a:t> Slide</a:t>
            </a:r>
          </a:p>
          <a:p>
            <a:pPr>
              <a:lnSpc>
                <a:spcPct val="90000"/>
              </a:lnSpc>
            </a:pPr>
            <a:endParaRPr lang="en-US" altLang="en-US" b="1" dirty="0">
              <a:ea typeface="MS PGothic" charset="-128"/>
            </a:endParaRPr>
          </a:p>
          <a:p>
            <a:pPr>
              <a:lnSpc>
                <a:spcPct val="90000"/>
              </a:lnSpc>
            </a:pPr>
            <a:r>
              <a:rPr lang="en-US" altLang="en-US" dirty="0">
                <a:ea typeface="MS PGothic" charset="-128"/>
              </a:rPr>
              <a:t>Consider the table on the slide. One of the reasons for price differences on airline fares is due to when the fare was purchased.</a:t>
            </a:r>
          </a:p>
          <a:p>
            <a:pPr>
              <a:lnSpc>
                <a:spcPct val="90000"/>
              </a:lnSpc>
            </a:pPr>
            <a:endParaRPr lang="en-US" altLang="en-US" dirty="0">
              <a:ea typeface="MS PGothic" charset="-128"/>
            </a:endParaRPr>
          </a:p>
          <a:p>
            <a:pPr>
              <a:lnSpc>
                <a:spcPct val="90000"/>
              </a:lnSpc>
            </a:pPr>
            <a:r>
              <a:rPr lang="en-US" altLang="en-US" b="0" dirty="0">
                <a:ea typeface="MS PGothic" charset="-128"/>
              </a:rPr>
              <a:t>Questions for students:</a:t>
            </a:r>
          </a:p>
          <a:p>
            <a:pPr marL="228600" indent="-228600">
              <a:lnSpc>
                <a:spcPct val="90000"/>
              </a:lnSpc>
              <a:buFont typeface="Arial" panose="020B0604020202020204" pitchFamily="34" charset="0"/>
              <a:buChar char="•"/>
            </a:pPr>
            <a:r>
              <a:rPr lang="en-US" altLang="en-US" dirty="0">
                <a:ea typeface="MS PGothic" charset="-128"/>
              </a:rPr>
              <a:t>Why does the price rise as the day of the flight draws closer?</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Flights booked far ahead of time could be considered the “discounted” price. People who book that far ahead of time are probably booking a vacation and exact days may not matter, so they will look for the cheapest days to depart and return. People that book flights closer to the departure date tend to have less advanced notice about the trip they are taking, and they are usually more desperate (price inelastic) to take the flight for various reasons (job interview, business meeting, etc.). This means the airline can charge that customer a higher price.</a:t>
            </a:r>
          </a:p>
          <a:p>
            <a:r>
              <a:rPr lang="en-US" sz="1200" kern="1200" dirty="0">
                <a:solidFill>
                  <a:schemeClr val="tx1"/>
                </a:solidFill>
                <a:effectLst/>
                <a:latin typeface="+mn-lt"/>
                <a:ea typeface="MS PGothic" pitchFamily="34" charset="-128"/>
                <a:cs typeface="MS PGothic" pitchFamily="34" charset="-128"/>
              </a:rPr>
              <a:t> </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 Given this table, why doesn’t everyone just fly standby?</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 standby ticket, while cheap, doesn’t guarantee a seat. Standby tickets are only useful if the plane has empty seats on a flight. Many people aren’t flexible enough with their schedules to go to the airport and have a window of eight or more hours to wait for a potential empty seat on a plane.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smtClean="0">
                <a:ea typeface="MS PGothic" charset="-128"/>
              </a:rPr>
              <a:t>Lecture tip: </a:t>
            </a:r>
            <a:r>
              <a:rPr lang="en-US" altLang="en-US" b="0" i="0" dirty="0" smtClean="0">
                <a:ea typeface="MS PGothic" charset="-128"/>
              </a:rPr>
              <a:t>Remind students what exactly Consumer Surplus and Producer Surplus are, and that the term “welfare” in this case is an overall benefit to society. </a:t>
            </a:r>
            <a:endParaRPr lang="en-US" altLang="en-US" b="1" i="1" dirty="0">
              <a:ea typeface="MS PGothic"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MS PGothic"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defRPr/>
            </a:pPr>
            <a:r>
              <a:rPr lang="en-US" altLang="en-US" b="1" i="1" dirty="0"/>
              <a:t>Image: </a:t>
            </a:r>
            <a:r>
              <a:rPr lang="en-US" altLang="en-US" dirty="0"/>
              <a:t>Animated Figure 11.2</a:t>
            </a:r>
          </a:p>
          <a:p>
            <a:pPr>
              <a:lnSpc>
                <a:spcPct val="90000"/>
              </a:lnSpc>
              <a:defRPr/>
            </a:pPr>
            <a:endParaRPr lang="en-US" altLang="en-US" dirty="0"/>
          </a:p>
          <a:p>
            <a:pPr>
              <a:lnSpc>
                <a:spcPct val="90000"/>
              </a:lnSpc>
              <a:defRPr/>
            </a:pPr>
            <a:r>
              <a:rPr lang="en-US" altLang="en-US" b="1" i="1" dirty="0"/>
              <a:t>Lecture notes:</a:t>
            </a:r>
          </a:p>
          <a:p>
            <a:pPr>
              <a:lnSpc>
                <a:spcPct val="90000"/>
              </a:lnSpc>
              <a:defRPr/>
            </a:pPr>
            <a:r>
              <a:rPr lang="en-US" altLang="en-US" dirty="0"/>
              <a:t>The</a:t>
            </a:r>
            <a:r>
              <a:rPr lang="en-US" altLang="en-US" baseline="0" dirty="0"/>
              <a:t> f</a:t>
            </a:r>
            <a:r>
              <a:rPr lang="en-US" altLang="en-US" dirty="0"/>
              <a:t>igure starts with a one-price solution.</a:t>
            </a:r>
          </a:p>
          <a:p>
            <a:pPr>
              <a:lnSpc>
                <a:spcPct val="90000"/>
              </a:lnSpc>
              <a:defRPr/>
            </a:pPr>
            <a:endParaRPr lang="en-US" altLang="en-US" dirty="0"/>
          </a:p>
          <a:p>
            <a:r>
              <a:rPr lang="en-US" sz="1200" kern="1200" dirty="0">
                <a:solidFill>
                  <a:schemeClr val="tx1"/>
                </a:solidFill>
                <a:effectLst/>
                <a:latin typeface="+mn-lt"/>
                <a:ea typeface="MS PGothic" pitchFamily="34" charset="-128"/>
                <a:cs typeface="MS PGothic" pitchFamily="34" charset="-128"/>
              </a:rPr>
              <a:t>First click:</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Area B appears.</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This represents profit earned by single price monopolist.</a:t>
            </a:r>
          </a:p>
          <a:p>
            <a:r>
              <a:rPr lang="en-US" sz="1200" kern="1200" dirty="0">
                <a:solidFill>
                  <a:schemeClr val="tx1"/>
                </a:solidFill>
                <a:effectLst/>
                <a:latin typeface="+mn-lt"/>
                <a:ea typeface="MS PGothic" pitchFamily="34" charset="-128"/>
                <a:cs typeface="MS PGothic" pitchFamily="34" charset="-128"/>
              </a:rPr>
              <a:t>Second click:</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Area A appears.</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This represents additional profit earned by charging prices higher than $300.</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Note that the firm charges each consumer their WTP.</a:t>
            </a:r>
          </a:p>
          <a:p>
            <a:r>
              <a:rPr lang="en-US" sz="1200" kern="1200" dirty="0">
                <a:solidFill>
                  <a:schemeClr val="tx1"/>
                </a:solidFill>
                <a:effectLst/>
                <a:latin typeface="+mn-lt"/>
                <a:ea typeface="MS PGothic" pitchFamily="34" charset="-128"/>
                <a:cs typeface="MS PGothic" pitchFamily="34" charset="-128"/>
              </a:rPr>
              <a:t>Third click:</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Area C appears.</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This represents additional profit earned by charging lower than $300.</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Note that the firm is still charging each firm a price equal to their WTP.</a:t>
            </a:r>
          </a:p>
          <a:p>
            <a:pPr marL="171450" indent="-171450">
              <a:lnSpc>
                <a:spcPct val="90000"/>
              </a:lnSpc>
              <a:buFont typeface="Arial" panose="020B0604020202020204" pitchFamily="34" charset="0"/>
              <a:buChar char="•"/>
              <a:defRPr/>
            </a:pPr>
            <a:endParaRPr lang="en-US" altLang="en-US" dirty="0"/>
          </a:p>
          <a:p>
            <a:pPr>
              <a:lnSpc>
                <a:spcPct val="90000"/>
              </a:lnSpc>
              <a:buFont typeface="Arial" panose="020B0604020202020204" pitchFamily="34" charset="0"/>
              <a:buNone/>
              <a:defRPr/>
            </a:pPr>
            <a:r>
              <a:rPr lang="en-US" altLang="en-US" dirty="0"/>
              <a:t>There are two results worth noting here:</a:t>
            </a:r>
          </a:p>
          <a:p>
            <a:pPr marL="171450" indent="-171450">
              <a:lnSpc>
                <a:spcPct val="90000"/>
              </a:lnSpc>
              <a:buFont typeface="Arial" panose="020B0604020202020204" pitchFamily="34" charset="0"/>
              <a:buChar char="•"/>
              <a:defRPr/>
            </a:pPr>
            <a:r>
              <a:rPr lang="en-US" altLang="en-US" dirty="0"/>
              <a:t>200 flights is the same as would occur under perfect competition in which the price of </a:t>
            </a:r>
            <a:r>
              <a:rPr lang="en-US" altLang="en-US" i="1" dirty="0"/>
              <a:t>all</a:t>
            </a:r>
            <a:r>
              <a:rPr lang="en-US" altLang="en-US" dirty="0"/>
              <a:t> flights is equal to MC = 100.</a:t>
            </a:r>
          </a:p>
          <a:p>
            <a:pPr marL="171450" indent="-171450">
              <a:lnSpc>
                <a:spcPct val="90000"/>
              </a:lnSpc>
              <a:buFont typeface="Arial" panose="020B0604020202020204" pitchFamily="34" charset="0"/>
              <a:buChar char="•"/>
              <a:defRPr/>
            </a:pPr>
            <a:r>
              <a:rPr lang="en-US" altLang="en-US" dirty="0"/>
              <a:t>200 flights is the same as would occur if the government regulated the airline and used the marginal cost pricing rule.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Image: </a:t>
            </a:r>
            <a:r>
              <a:rPr lang="en-US" altLang="en-US" b="0" i="0" dirty="0"/>
              <a:t>Figure 11.2</a:t>
            </a:r>
          </a:p>
          <a:p>
            <a:pPr>
              <a:defRPr/>
            </a:pPr>
            <a:endParaRPr lang="en-US" altLang="en-US" b="0" i="0" dirty="0"/>
          </a:p>
          <a:p>
            <a:pPr>
              <a:defRPr/>
            </a:pPr>
            <a:r>
              <a:rPr lang="en-US" altLang="en-US" b="1" i="1" dirty="0"/>
              <a:t>Lecture tip:</a:t>
            </a:r>
          </a:p>
          <a:p>
            <a:pPr>
              <a:defRPr/>
            </a:pPr>
            <a:r>
              <a:rPr lang="en-US" altLang="en-US" i="1" dirty="0"/>
              <a:t>Click to reveal each part of the table.</a:t>
            </a:r>
          </a:p>
          <a:p>
            <a:pPr>
              <a:defRPr/>
            </a:pPr>
            <a:r>
              <a:rPr lang="en-US" altLang="en-US" dirty="0"/>
              <a:t>Before revealing, ask students what they think should appear in each row.</a:t>
            </a:r>
          </a:p>
          <a:p>
            <a:pPr>
              <a:defRPr/>
            </a:pPr>
            <a:endParaRPr lang="en-US" altLang="en-US" dirty="0"/>
          </a:p>
          <a:p>
            <a:pPr>
              <a:defRPr/>
            </a:pPr>
            <a:r>
              <a:rPr lang="en-US" altLang="en-US" u="none" dirty="0"/>
              <a:t>Perfect Competition:</a:t>
            </a:r>
          </a:p>
          <a:p>
            <a:pPr>
              <a:defRPr/>
            </a:pPr>
            <a:r>
              <a:rPr lang="en-US" altLang="en-US" dirty="0"/>
              <a:t>1. What is CS under perfect price discrimination? </a:t>
            </a:r>
            <a:r>
              <a:rPr lang="en-US" altLang="en-US" b="1" dirty="0"/>
              <a:t>A+B+C</a:t>
            </a:r>
          </a:p>
          <a:p>
            <a:pPr>
              <a:defRPr/>
            </a:pPr>
            <a:r>
              <a:rPr lang="en-US" altLang="en-US" dirty="0"/>
              <a:t>2. What is PS under perfect price discrimination? </a:t>
            </a:r>
            <a:r>
              <a:rPr lang="en-US" altLang="en-US" b="1" dirty="0"/>
              <a:t>0</a:t>
            </a:r>
            <a:endParaRPr lang="en-US" altLang="en-US" dirty="0"/>
          </a:p>
          <a:p>
            <a:pPr>
              <a:defRPr/>
            </a:pPr>
            <a:r>
              <a:rPr lang="en-US" altLang="en-US" dirty="0"/>
              <a:t>3. What is DWL under perfect price discrimination? </a:t>
            </a:r>
            <a:r>
              <a:rPr lang="en-US" altLang="en-US" b="1" dirty="0"/>
              <a:t>0</a:t>
            </a:r>
            <a:endParaRPr lang="en-US" altLang="en-US" dirty="0"/>
          </a:p>
          <a:p>
            <a:pPr>
              <a:defRPr/>
            </a:pPr>
            <a:r>
              <a:rPr lang="en-US" altLang="en-US" dirty="0"/>
              <a:t>4. What is TW under perfect price discrimination? </a:t>
            </a:r>
            <a:r>
              <a:rPr lang="en-US" altLang="en-US" b="1" dirty="0"/>
              <a:t>A+B+C</a:t>
            </a:r>
            <a:endParaRPr lang="en-US" altLang="en-US" dirty="0"/>
          </a:p>
          <a:p>
            <a:pPr>
              <a:defRPr/>
            </a:pPr>
            <a:endParaRPr lang="en-US" altLang="en-US" dirty="0"/>
          </a:p>
          <a:p>
            <a:pPr>
              <a:defRPr/>
            </a:pPr>
            <a:r>
              <a:rPr lang="en-US" altLang="en-US" u="none" dirty="0"/>
              <a:t>Monopoly:</a:t>
            </a:r>
          </a:p>
          <a:p>
            <a:pPr>
              <a:defRPr/>
            </a:pPr>
            <a:r>
              <a:rPr lang="en-US" altLang="en-US" dirty="0"/>
              <a:t>1. What is CS under monopoly? </a:t>
            </a:r>
            <a:r>
              <a:rPr lang="en-US" altLang="en-US" b="1" dirty="0"/>
              <a:t>A</a:t>
            </a:r>
          </a:p>
          <a:p>
            <a:pPr>
              <a:defRPr/>
            </a:pPr>
            <a:r>
              <a:rPr lang="en-US" altLang="en-US" dirty="0"/>
              <a:t>2. What is PS under monopoly? </a:t>
            </a:r>
            <a:r>
              <a:rPr lang="en-US" altLang="en-US" b="1" dirty="0"/>
              <a:t>B</a:t>
            </a:r>
            <a:endParaRPr lang="en-US" altLang="en-US" dirty="0"/>
          </a:p>
          <a:p>
            <a:pPr>
              <a:defRPr/>
            </a:pPr>
            <a:r>
              <a:rPr lang="en-US" altLang="en-US" dirty="0"/>
              <a:t>3. What is DWL under monopoly? </a:t>
            </a:r>
            <a:r>
              <a:rPr lang="en-US" altLang="en-US" b="1" dirty="0"/>
              <a:t>C</a:t>
            </a:r>
            <a:endParaRPr lang="en-US" altLang="en-US" dirty="0"/>
          </a:p>
          <a:p>
            <a:pPr>
              <a:defRPr/>
            </a:pPr>
            <a:r>
              <a:rPr lang="en-US" altLang="en-US" dirty="0"/>
              <a:t>4. What is TW under monopoly? </a:t>
            </a:r>
            <a:r>
              <a:rPr lang="en-US" altLang="en-US" b="1" dirty="0"/>
              <a:t>A+B</a:t>
            </a:r>
          </a:p>
          <a:p>
            <a:pPr>
              <a:defRPr/>
            </a:pPr>
            <a:endParaRPr lang="en-US" altLang="en-US" b="1" dirty="0"/>
          </a:p>
          <a:p>
            <a:pPr>
              <a:defRPr/>
            </a:pPr>
            <a:r>
              <a:rPr lang="en-US" altLang="en-US" u="none" dirty="0"/>
              <a:t>Perfect Price:</a:t>
            </a:r>
          </a:p>
          <a:p>
            <a:pPr>
              <a:defRPr/>
            </a:pPr>
            <a:r>
              <a:rPr lang="en-US" altLang="en-US" dirty="0"/>
              <a:t>1. What is CS under perfect competition? </a:t>
            </a:r>
            <a:r>
              <a:rPr lang="en-US" altLang="en-US" b="1" dirty="0"/>
              <a:t>A+B+C</a:t>
            </a:r>
          </a:p>
          <a:p>
            <a:pPr>
              <a:defRPr/>
            </a:pPr>
            <a:r>
              <a:rPr lang="en-US" altLang="en-US" dirty="0"/>
              <a:t>2. What is PS under perfect competition? </a:t>
            </a:r>
            <a:r>
              <a:rPr lang="en-US" altLang="en-US" b="1" dirty="0"/>
              <a:t>0</a:t>
            </a:r>
            <a:endParaRPr lang="en-US" altLang="en-US" dirty="0"/>
          </a:p>
          <a:p>
            <a:pPr>
              <a:defRPr/>
            </a:pPr>
            <a:r>
              <a:rPr lang="en-US" altLang="en-US" dirty="0"/>
              <a:t>3. What is DWL under perfect competition? </a:t>
            </a:r>
            <a:r>
              <a:rPr lang="en-US" altLang="en-US" b="1" dirty="0"/>
              <a:t>0</a:t>
            </a:r>
            <a:endParaRPr lang="en-US" altLang="en-US" dirty="0"/>
          </a:p>
          <a:p>
            <a:pPr>
              <a:defRPr/>
            </a:pPr>
            <a:r>
              <a:rPr lang="en-US" altLang="en-US" dirty="0"/>
              <a:t>4. What is TW under perfect competition? </a:t>
            </a:r>
            <a:r>
              <a:rPr lang="en-US" altLang="en-US" b="1" dirty="0"/>
              <a:t>A+B+C</a:t>
            </a:r>
            <a:endParaRPr lang="en-US" altLang="en-US" dirty="0"/>
          </a:p>
          <a:p>
            <a:pPr>
              <a:defRPr/>
            </a:pPr>
            <a:endParaRPr lang="en-US" altLang="en-US" dirty="0"/>
          </a:p>
          <a:p>
            <a:pPr>
              <a:defRPr/>
            </a:pPr>
            <a:r>
              <a:rPr lang="en-US" altLang="en-US" dirty="0"/>
              <a:t>Finally, ask</a:t>
            </a:r>
            <a:r>
              <a:rPr lang="en-US" altLang="en-US" baseline="0" dirty="0"/>
              <a:t> students</a:t>
            </a:r>
            <a:r>
              <a:rPr lang="en-US" altLang="en-US" dirty="0"/>
              <a:t> what they think economists mean by “</a:t>
            </a:r>
            <a:r>
              <a:rPr lang="en-US" altLang="en-US" i="0" dirty="0"/>
              <a:t>perfect.”</a:t>
            </a:r>
            <a:endParaRPr lang="en-US" altLang="en-US" dirty="0"/>
          </a:p>
          <a:p>
            <a:pPr marL="171450" indent="-171450">
              <a:buFont typeface="Arial" panose="020B0604020202020204" pitchFamily="34" charset="0"/>
              <a:buChar char="•"/>
              <a:defRPr/>
            </a:pPr>
            <a:r>
              <a:rPr lang="en-US" altLang="en-US" i="1" dirty="0"/>
              <a:t>Perfect </a:t>
            </a:r>
            <a:r>
              <a:rPr lang="en-US" altLang="en-US" dirty="0"/>
              <a:t>means no DWL.</a:t>
            </a:r>
          </a:p>
          <a:p>
            <a:pPr marL="628650" lvl="1" indent="-171450">
              <a:buFont typeface="Arial" panose="020B0604020202020204" pitchFamily="34" charset="0"/>
              <a:buChar char="•"/>
              <a:defRPr/>
            </a:pPr>
            <a:r>
              <a:rPr lang="en-US" altLang="en-US" baseline="0" dirty="0"/>
              <a:t>S</a:t>
            </a:r>
            <a:r>
              <a:rPr lang="en-US" altLang="en-US" dirty="0"/>
              <a:t>ocial welfare is maximized; outcome is efficient, and so on. </a:t>
            </a:r>
          </a:p>
          <a:p>
            <a:pPr marL="171450" indent="-171450">
              <a:buFont typeface="Arial" panose="020B0604020202020204" pitchFamily="34" charset="0"/>
              <a:buChar char="•"/>
              <a:defRPr/>
            </a:pPr>
            <a:r>
              <a:rPr lang="en-US" altLang="en-US" dirty="0"/>
              <a:t>Note that we are </a:t>
            </a:r>
            <a:r>
              <a:rPr lang="en-US" altLang="en-US" i="1" dirty="0"/>
              <a:t>not</a:t>
            </a:r>
            <a:r>
              <a:rPr lang="en-US" altLang="en-US" dirty="0"/>
              <a:t> making judgments about the distribution of the surplus.</a:t>
            </a:r>
          </a:p>
          <a:p>
            <a:pPr marL="171450" indent="-171450">
              <a:buFont typeface="Arial" panose="020B0604020202020204" pitchFamily="34" charset="0"/>
              <a:buChar char="•"/>
              <a:defRPr/>
            </a:pPr>
            <a:r>
              <a:rPr lang="en-US" altLang="en-US" dirty="0"/>
              <a:t>From a pure welfare maximizing view, perfect competition and perfect price discrimination are equally good.</a:t>
            </a:r>
            <a:endParaRPr lang="en-US" altLang="en-US" i="1" dirty="0"/>
          </a:p>
          <a:p>
            <a:pPr>
              <a:defRPr/>
            </a:pPr>
            <a:endParaRPr lang="en-US" altLang="en-US" dirty="0"/>
          </a:p>
          <a:p>
            <a:pPr>
              <a:defRPr/>
            </a:pPr>
            <a:endParaRPr lang="en-US" altLang="en-US" dirty="0"/>
          </a:p>
          <a:p>
            <a:pPr>
              <a:defRPr/>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Clicker question:</a:t>
            </a:r>
          </a:p>
          <a:p>
            <a:r>
              <a:rPr lang="en-US" altLang="en-US" dirty="0">
                <a:ea typeface="MS PGothic" charset="-128"/>
              </a:rPr>
              <a:t>Correct answer: B, </a:t>
            </a:r>
            <a:r>
              <a:rPr lang="en-US" altLang="en-US" dirty="0" smtClean="0">
                <a:ea typeface="MS PGothic" charset="-128"/>
              </a:rPr>
              <a:t>haircuts</a:t>
            </a:r>
            <a:endParaRPr lang="en-US" altLang="en-US" dirty="0">
              <a:ea typeface="MS PGothic" charset="-128"/>
            </a:endParaRPr>
          </a:p>
          <a:p>
            <a:endParaRPr lang="en-US" altLang="en-US" dirty="0">
              <a:ea typeface="MS PGothic" charset="-128"/>
            </a:endParaRPr>
          </a:p>
          <a:p>
            <a:r>
              <a:rPr lang="en-US" altLang="en-US" dirty="0">
                <a:ea typeface="MS PGothic" charset="-128"/>
              </a:rPr>
              <a:t>The key here is </a:t>
            </a:r>
            <a:r>
              <a:rPr lang="en-US" altLang="en-US" b="0" i="1" dirty="0">
                <a:ea typeface="MS PGothic" charset="-128"/>
              </a:rPr>
              <a:t>arbitrage</a:t>
            </a:r>
            <a:r>
              <a:rPr lang="en-US" altLang="en-US" b="0" dirty="0">
                <a:ea typeface="MS PGothic" charset="-128"/>
              </a:rPr>
              <a:t>.</a:t>
            </a:r>
          </a:p>
          <a:p>
            <a:pPr marL="171450" indent="-171450">
              <a:buFont typeface="Arial" charset="0"/>
              <a:buChar char="•"/>
            </a:pPr>
            <a:r>
              <a:rPr lang="en-US" altLang="en-US" dirty="0">
                <a:ea typeface="MS PGothic" charset="-128"/>
              </a:rPr>
              <a:t>Books, candy bars, and clothing can all be easily resold.  </a:t>
            </a:r>
          </a:p>
          <a:p>
            <a:pPr marL="171450" indent="-171450">
              <a:buFont typeface="Arial" charset="0"/>
              <a:buChar char="•"/>
            </a:pPr>
            <a:r>
              <a:rPr lang="en-US" altLang="en-US" dirty="0">
                <a:ea typeface="MS PGothic" charset="-128"/>
              </a:rPr>
              <a:t>A haircut is a service and can</a:t>
            </a:r>
            <a:r>
              <a:rPr lang="ja-JP" altLang="en-US" dirty="0">
                <a:ea typeface="MS PGothic" charset="-128"/>
              </a:rPr>
              <a:t>’</a:t>
            </a:r>
            <a:r>
              <a:rPr lang="en-US" altLang="ja-JP" dirty="0">
                <a:ea typeface="MS PGothic" charset="-128"/>
              </a:rPr>
              <a:t>t be resold.  </a:t>
            </a:r>
            <a:endParaRPr lang="en-US" altLang="en-US" dirty="0">
              <a:ea typeface="MS PGothic"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Clicker question:</a:t>
            </a:r>
          </a:p>
          <a:p>
            <a:r>
              <a:rPr lang="en-US" altLang="en-US" dirty="0">
                <a:ea typeface="MS PGothic" charset="-128"/>
              </a:rPr>
              <a:t>Correct answer: D, </a:t>
            </a:r>
            <a:r>
              <a:rPr lang="en-US" altLang="en-US" dirty="0" smtClean="0">
                <a:ea typeface="MS PGothic" charset="-128"/>
              </a:rPr>
              <a:t>none </a:t>
            </a:r>
            <a:r>
              <a:rPr lang="en-US" altLang="en-US" dirty="0">
                <a:ea typeface="MS PGothic" charset="-128"/>
              </a:rPr>
              <a:t>of the above</a:t>
            </a:r>
          </a:p>
          <a:p>
            <a:endParaRPr lang="en-US" altLang="en-US" dirty="0">
              <a:ea typeface="MS PGothic" charset="-128"/>
            </a:endParaRPr>
          </a:p>
          <a:p>
            <a:r>
              <a:rPr lang="en-US" altLang="en-US" dirty="0">
                <a:ea typeface="MS PGothic" charset="-128"/>
              </a:rPr>
              <a:t>While the goods are different in price, there are </a:t>
            </a:r>
            <a:r>
              <a:rPr lang="en-US" altLang="en-US" i="1" dirty="0">
                <a:ea typeface="MS PGothic" charset="-128"/>
              </a:rPr>
              <a:t>cost</a:t>
            </a:r>
            <a:r>
              <a:rPr lang="en-US" altLang="en-US" i="1" baseline="0" dirty="0">
                <a:ea typeface="MS PGothic" charset="-128"/>
              </a:rPr>
              <a:t> differences </a:t>
            </a:r>
            <a:r>
              <a:rPr lang="en-US" altLang="en-US" dirty="0">
                <a:ea typeface="MS PGothic" charset="-128"/>
              </a:rPr>
              <a:t>in their production. This is </a:t>
            </a:r>
            <a:r>
              <a:rPr lang="en-US" altLang="en-US" i="1" dirty="0">
                <a:ea typeface="MS PGothic" charset="-128"/>
              </a:rPr>
              <a:t>not</a:t>
            </a:r>
            <a:r>
              <a:rPr lang="en-US" altLang="en-US" dirty="0">
                <a:ea typeface="MS PGothic" charset="-128"/>
              </a:rPr>
              <a:t> price discrimination.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Clicker question:</a:t>
            </a:r>
          </a:p>
          <a:p>
            <a:r>
              <a:rPr lang="en-US" altLang="en-US" dirty="0">
                <a:ea typeface="MS PGothic" charset="-128"/>
              </a:rPr>
              <a:t>Correct answer: A, high; low</a:t>
            </a:r>
          </a:p>
          <a:p>
            <a:endParaRPr lang="en-US" altLang="en-US" dirty="0">
              <a:ea typeface="MS PGothic" charset="-128"/>
            </a:endParaRPr>
          </a:p>
          <a:p>
            <a:r>
              <a:rPr lang="en-US" altLang="en-US" dirty="0">
                <a:ea typeface="MS PGothic" charset="-128"/>
              </a:rPr>
              <a:t>You</a:t>
            </a:r>
            <a:r>
              <a:rPr lang="en-US" altLang="en-US" baseline="0" dirty="0">
                <a:ea typeface="MS PGothic" charset="-128"/>
              </a:rPr>
              <a:t> would c</a:t>
            </a:r>
            <a:r>
              <a:rPr lang="en-US" altLang="en-US" dirty="0">
                <a:ea typeface="MS PGothic" charset="-128"/>
              </a:rPr>
              <a:t>harge the relatively higher price to the relative insensitive (</a:t>
            </a:r>
            <a:r>
              <a:rPr lang="en-US" altLang="en-US" i="1" dirty="0">
                <a:ea typeface="MS PGothic" charset="-128"/>
              </a:rPr>
              <a:t>inelastic</a:t>
            </a:r>
            <a:r>
              <a:rPr lang="en-US" altLang="en-US" dirty="0">
                <a:ea typeface="MS PGothic" charset="-128"/>
              </a:rPr>
              <a:t>) consumer group.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Clicker question:</a:t>
            </a:r>
          </a:p>
          <a:p>
            <a:r>
              <a:rPr lang="en-US" altLang="en-US" dirty="0">
                <a:ea typeface="MS PGothic" charset="-128"/>
              </a:rPr>
              <a:t>Correct answer: D</a:t>
            </a:r>
            <a:r>
              <a:rPr lang="en-US" altLang="en-US">
                <a:ea typeface="MS PGothic" charset="-128"/>
              </a:rPr>
              <a:t>, </a:t>
            </a:r>
            <a:r>
              <a:rPr lang="en-US" altLang="en-US" smtClean="0">
                <a:ea typeface="MS PGothic" charset="-128"/>
              </a:rPr>
              <a:t>a </a:t>
            </a:r>
            <a:r>
              <a:rPr lang="en-US" altLang="en-US" dirty="0">
                <a:ea typeface="MS PGothic" charset="-128"/>
              </a:rPr>
              <a:t>monopolist that engages in perfect price discrimination</a:t>
            </a:r>
          </a:p>
          <a:p>
            <a:endParaRPr lang="en-US" altLang="en-US" dirty="0">
              <a:ea typeface="MS PGothic" charset="-128"/>
            </a:endParaRPr>
          </a:p>
          <a:p>
            <a:r>
              <a:rPr lang="en-US" altLang="en-US" dirty="0">
                <a:ea typeface="MS PGothic" charset="-128"/>
              </a:rPr>
              <a:t>Students should be careful when answering this question:</a:t>
            </a:r>
          </a:p>
          <a:p>
            <a:pPr marL="171450" indent="-171450">
              <a:buFont typeface="Arial" charset="0"/>
              <a:buChar char="•"/>
            </a:pPr>
            <a:r>
              <a:rPr lang="en-US" altLang="en-US" dirty="0">
                <a:ea typeface="MS PGothic" charset="-128"/>
              </a:rPr>
              <a:t>Just because perfect price discrimination has zero CS </a:t>
            </a:r>
            <a:r>
              <a:rPr lang="en-US" altLang="en-US" dirty="0" err="1">
                <a:ea typeface="MS PGothic" charset="-128"/>
              </a:rPr>
              <a:t>doesn</a:t>
            </a:r>
            <a:r>
              <a:rPr lang="ja-JP" altLang="en-US" dirty="0">
                <a:ea typeface="MS PGothic" charset="-128"/>
              </a:rPr>
              <a:t>’</a:t>
            </a:r>
            <a:r>
              <a:rPr lang="en-US" altLang="ja-JP" dirty="0">
                <a:ea typeface="MS PGothic" charset="-128"/>
              </a:rPr>
              <a:t>t mean it</a:t>
            </a:r>
            <a:r>
              <a:rPr lang="ja-JP" altLang="en-US" dirty="0">
                <a:ea typeface="MS PGothic" charset="-128"/>
              </a:rPr>
              <a:t>’</a:t>
            </a:r>
            <a:r>
              <a:rPr lang="en-US" altLang="ja-JP" dirty="0">
                <a:ea typeface="MS PGothic" charset="-128"/>
              </a:rPr>
              <a:t>s inefficient.  </a:t>
            </a:r>
          </a:p>
          <a:p>
            <a:pPr marL="171450" indent="-171450">
              <a:buFont typeface="Arial" charset="0"/>
              <a:buChar char="•"/>
            </a:pPr>
            <a:r>
              <a:rPr lang="en-US" altLang="ja-JP" dirty="0">
                <a:ea typeface="MS PGothic" charset="-128"/>
              </a:rPr>
              <a:t>Perfect price discrimination is actually </a:t>
            </a:r>
            <a:r>
              <a:rPr lang="en-US" altLang="ja-JP" b="0" i="1" dirty="0">
                <a:ea typeface="MS PGothic" charset="-128"/>
              </a:rPr>
              <a:t>efficient</a:t>
            </a:r>
            <a:r>
              <a:rPr lang="en-US" altLang="ja-JP" dirty="0">
                <a:ea typeface="MS PGothic" charset="-128"/>
              </a:rPr>
              <a:t> in the sense that it has no DWL, but it is very </a:t>
            </a:r>
            <a:r>
              <a:rPr lang="en-US" altLang="ja-JP" b="0" i="1" dirty="0">
                <a:ea typeface="MS PGothic" charset="-128"/>
              </a:rPr>
              <a:t>inequitable</a:t>
            </a:r>
            <a:r>
              <a:rPr lang="en-US" altLang="ja-JP" dirty="0">
                <a:ea typeface="MS PGothic" charset="-128"/>
              </a:rPr>
              <a:t> since all the surplus goes to producers.</a:t>
            </a:r>
            <a:endParaRPr lang="en-US" altLang="en-US" dirty="0">
              <a:ea typeface="MS PGothic"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Clicker question:</a:t>
            </a:r>
          </a:p>
          <a:p>
            <a:r>
              <a:rPr lang="en-US" altLang="en-US" dirty="0">
                <a:ea typeface="MS PGothic" charset="-128"/>
              </a:rPr>
              <a:t>Correct answer: C, Both of the above could be true.</a:t>
            </a:r>
          </a:p>
          <a:p>
            <a:endParaRPr lang="en-US" altLang="en-US" dirty="0">
              <a:ea typeface="MS PGothic" charset="-128"/>
            </a:endParaRPr>
          </a:p>
          <a:p>
            <a:r>
              <a:rPr lang="en-US" altLang="en-US" dirty="0">
                <a:ea typeface="MS PGothic" charset="-128"/>
              </a:rPr>
              <a:t>A number of factors can affect an individual</a:t>
            </a:r>
            <a:r>
              <a:rPr lang="ja-JP" altLang="en-US" dirty="0">
                <a:ea typeface="MS PGothic" charset="-128"/>
              </a:rPr>
              <a:t>’</a:t>
            </a:r>
            <a:r>
              <a:rPr lang="en-US" altLang="ja-JP" dirty="0">
                <a:ea typeface="MS PGothic" charset="-128"/>
              </a:rPr>
              <a:t>s willingness to pay for a good.</a:t>
            </a:r>
            <a:endParaRPr lang="en-US" altLang="en-US" dirty="0">
              <a:ea typeface="MS PGothic"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Classroom activity: </a:t>
            </a:r>
            <a:r>
              <a:rPr lang="en-US" altLang="en-US" dirty="0">
                <a:ea typeface="MS PGothic" charset="-128"/>
              </a:rPr>
              <a:t>Think-Pair-Share: Welfare </a:t>
            </a:r>
            <a:r>
              <a:rPr lang="en-US" altLang="en-US" dirty="0" smtClean="0">
                <a:ea typeface="MS PGothic" charset="-128"/>
              </a:rPr>
              <a:t>Analysis </a:t>
            </a:r>
            <a:endParaRPr lang="en-US" altLang="en-US" dirty="0">
              <a:ea typeface="MS PGothic" charset="-128"/>
            </a:endParaRPr>
          </a:p>
          <a:p>
            <a:pPr marL="171450" indent="-171450">
              <a:buFont typeface="Arial" charset="0"/>
              <a:buChar char="•"/>
            </a:pPr>
            <a:r>
              <a:rPr lang="en-US" altLang="en-US" dirty="0">
                <a:ea typeface="MS PGothic" charset="-128"/>
              </a:rPr>
              <a:t>Ask students to get into pairs and solve the problem written out in the slide. Then, discuss in class.</a:t>
            </a:r>
          </a:p>
          <a:p>
            <a:pPr marL="171450" indent="-171450">
              <a:buFont typeface="Arial" charset="0"/>
              <a:buChar char="•"/>
            </a:pPr>
            <a:r>
              <a:rPr lang="en-US" altLang="en-US" i="0" dirty="0">
                <a:ea typeface="MS PGothic" charset="-128"/>
              </a:rPr>
              <a:t>The answer will be revealed on next slide.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i="1" dirty="0">
                <a:ea typeface="MS PGothic" charset="-128"/>
              </a:rPr>
              <a:t>Classroom activity: </a:t>
            </a:r>
            <a:r>
              <a:rPr lang="en-US" altLang="en-US" dirty="0">
                <a:ea typeface="MS PGothic" charset="-128"/>
              </a:rPr>
              <a:t>Think-Pair-Share: Welfare Analysis</a:t>
            </a:r>
          </a:p>
          <a:p>
            <a:pPr>
              <a:defRPr/>
            </a:pPr>
            <a:endParaRPr lang="en-US" altLang="en-US" b="1" i="1" dirty="0"/>
          </a:p>
          <a:p>
            <a:pPr>
              <a:defRPr/>
            </a:pPr>
            <a:r>
              <a:rPr lang="en-US" altLang="en-US" b="1" i="1" dirty="0"/>
              <a:t>Lecture notes: </a:t>
            </a:r>
          </a:p>
          <a:p>
            <a:pPr>
              <a:defRPr/>
            </a:pPr>
            <a:endParaRPr lang="en-US" altLang="en-US" dirty="0"/>
          </a:p>
          <a:p>
            <a:pPr>
              <a:defRPr/>
            </a:pPr>
            <a:r>
              <a:rPr lang="en-US" altLang="en-US" u="none" dirty="0"/>
              <a:t>Perfect Competition:</a:t>
            </a:r>
          </a:p>
          <a:p>
            <a:pPr marL="171450" indent="-171450">
              <a:buFont typeface="Arial" panose="020B0604020202020204" pitchFamily="34" charset="0"/>
              <a:buChar char="•"/>
              <a:defRPr/>
            </a:pPr>
            <a:r>
              <a:rPr lang="en-US" altLang="en-US" dirty="0"/>
              <a:t>Consumer surplus is the triangle below the demand curve and above the $100 price = marginal cost:</a:t>
            </a:r>
          </a:p>
          <a:p>
            <a:pPr marL="628650" lvl="1" indent="-171450">
              <a:buFont typeface="Arial" panose="020B0604020202020204" pitchFamily="34" charset="0"/>
              <a:buChar char="•"/>
              <a:defRPr/>
            </a:pPr>
            <a:r>
              <a:rPr lang="en-US" altLang="en-US" dirty="0"/>
              <a:t>CS = ½ x ($500 - $400) x 200 = $40,000</a:t>
            </a:r>
          </a:p>
          <a:p>
            <a:pPr marL="171450" indent="-171450">
              <a:buFont typeface="Arial" panose="020B0604020202020204" pitchFamily="34" charset="0"/>
              <a:buChar char="•"/>
              <a:defRPr/>
            </a:pPr>
            <a:r>
              <a:rPr lang="en-US" altLang="en-US" dirty="0"/>
              <a:t>Producer surplus is equal to zero since marginal cost is constant.</a:t>
            </a:r>
          </a:p>
          <a:p>
            <a:pPr marL="171450" indent="-171450">
              <a:buFont typeface="Arial" panose="020B0604020202020204" pitchFamily="34" charset="0"/>
              <a:buChar char="•"/>
              <a:defRPr/>
            </a:pPr>
            <a:r>
              <a:rPr lang="en-US" altLang="en-US" dirty="0"/>
              <a:t>Total welfare = CS + PS = $0 + $40,000 = $40,000</a:t>
            </a:r>
          </a:p>
          <a:p>
            <a:pPr>
              <a:defRPr/>
            </a:pPr>
            <a:endParaRPr lang="en-US" altLang="en-US" u="sng" dirty="0"/>
          </a:p>
          <a:p>
            <a:r>
              <a:rPr lang="en-US" sz="1200" kern="1200" dirty="0">
                <a:solidFill>
                  <a:schemeClr val="tx1"/>
                </a:solidFill>
                <a:effectLst/>
                <a:latin typeface="+mn-lt"/>
                <a:ea typeface="MS PGothic" pitchFamily="34" charset="-128"/>
                <a:cs typeface="MS PGothic" pitchFamily="34" charset="-128"/>
              </a:rPr>
              <a:t>Monopoly:</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Consumer surplus is the triangle below the demand curve and above the monopoly price of $300.</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CS = ½ x ($500 - $300) x 100 = $10,000</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Producer surplus is the rectangle between the monopoly price and marginal cost.</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PS = ($300 - $100) x 100 = $20,000</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Total welfare = CS + PS = $10,000 + $20,000 = $30,000</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Therefore, the deadweight loss is equal to $10,000.</a:t>
            </a:r>
          </a:p>
          <a:p>
            <a:pPr>
              <a:defRPr/>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i="1" dirty="0">
                <a:ea typeface="MS PGothic" charset="-128"/>
              </a:rPr>
              <a:t>Classroom activity: </a:t>
            </a:r>
            <a:r>
              <a:rPr lang="en-US" altLang="en-US" dirty="0">
                <a:ea typeface="MS PGothic" charset="-128"/>
              </a:rPr>
              <a:t>Think-Pair-Share: Welfare Analysis</a:t>
            </a:r>
          </a:p>
          <a:p>
            <a:pPr>
              <a:defRPr/>
            </a:pPr>
            <a:endParaRPr lang="en-US" altLang="en-US" b="1" i="1" dirty="0"/>
          </a:p>
          <a:p>
            <a:pPr>
              <a:defRPr/>
            </a:pPr>
            <a:r>
              <a:rPr lang="en-US" altLang="en-US" b="1" i="1" dirty="0"/>
              <a:t>Lecture notes: </a:t>
            </a:r>
          </a:p>
          <a:p>
            <a:pPr>
              <a:defRPr/>
            </a:pPr>
            <a:endParaRPr lang="en-US" altLang="en-US" dirty="0"/>
          </a:p>
          <a:p>
            <a:pPr marL="171450" indent="-171450">
              <a:buFont typeface="Arial" panose="020B0604020202020204" pitchFamily="34" charset="0"/>
              <a:buChar char="•"/>
              <a:defRPr/>
            </a:pPr>
            <a:r>
              <a:rPr lang="en-US" sz="1200" kern="1200" dirty="0">
                <a:solidFill>
                  <a:schemeClr val="tx1"/>
                </a:solidFill>
                <a:effectLst/>
                <a:latin typeface="+mn-lt"/>
                <a:ea typeface="MS PGothic" pitchFamily="34" charset="-128"/>
                <a:cs typeface="MS PGothic" pitchFamily="34" charset="-128"/>
              </a:rPr>
              <a:t>Consumer surplus is equal to zero since each consumer pays the maximum price he or she is willing to pay.</a:t>
            </a:r>
            <a:endParaRPr lang="en-US" altLang="en-US" dirty="0"/>
          </a:p>
          <a:p>
            <a:pPr marL="171450" indent="-171450">
              <a:buFont typeface="Arial" panose="020B0604020202020204" pitchFamily="34" charset="0"/>
              <a:buChar char="•"/>
              <a:defRPr/>
            </a:pPr>
            <a:r>
              <a:rPr lang="en-US" altLang="en-US" dirty="0"/>
              <a:t>Producer surplus is the triangle below the demand curve and above marginal cost:</a:t>
            </a:r>
          </a:p>
          <a:p>
            <a:pPr marL="628650" lvl="1" indent="-171450">
              <a:buFont typeface="Arial" panose="020B0604020202020204" pitchFamily="34" charset="0"/>
              <a:buChar char="•"/>
              <a:defRPr/>
            </a:pPr>
            <a:r>
              <a:rPr lang="en-US" altLang="en-US" dirty="0"/>
              <a:t>PS = ½ x ($500 - $400) x 200 = $40,000</a:t>
            </a:r>
          </a:p>
          <a:p>
            <a:pPr marL="171450" indent="-171450">
              <a:buFont typeface="Arial" panose="020B0604020202020204" pitchFamily="34" charset="0"/>
              <a:buChar char="•"/>
              <a:defRPr/>
            </a:pPr>
            <a:r>
              <a:rPr lang="en-US" altLang="en-US" dirty="0"/>
              <a:t>Total welfare = CS + PS = $0 + $40,000 = $40,000</a:t>
            </a:r>
          </a:p>
          <a:p>
            <a:pPr marL="171450" indent="-171450">
              <a:buFont typeface="Arial" panose="020B0604020202020204" pitchFamily="34" charset="0"/>
              <a:buChar char="•"/>
              <a:defRPr/>
            </a:pPr>
            <a:r>
              <a:rPr lang="en-US" altLang="en-US" dirty="0"/>
              <a:t>Note that this is the same total welfare under perfect competition.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“Economics in the Media” Slide</a:t>
            </a:r>
          </a:p>
          <a:p>
            <a:pPr>
              <a:defRPr/>
            </a:pPr>
            <a:endParaRPr lang="en-US" altLang="en-US" b="1" i="1" dirty="0"/>
          </a:p>
          <a:p>
            <a:pPr>
              <a:defRPr/>
            </a:pPr>
            <a:r>
              <a:rPr lang="en-US" altLang="en-US" b="1" i="1" dirty="0"/>
              <a:t>Lecture tip:  </a:t>
            </a:r>
            <a:endParaRPr lang="en-US" altLang="en-US" dirty="0"/>
          </a:p>
          <a:p>
            <a:pPr>
              <a:defRPr/>
            </a:pPr>
            <a:r>
              <a:rPr lang="en-US" altLang="en-US" i="1" dirty="0"/>
              <a:t>The clip mentioned on the slide can be found in the Interactive Instructor’s Guide. Access the direct link by clicking the icon in the PowerPoint above. </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You can follow up this clip by asking students:</a:t>
            </a:r>
          </a:p>
          <a:p>
            <a:pPr marL="171450" indent="-171450">
              <a:buFont typeface="Arial" charset="0"/>
              <a:buChar char="•"/>
              <a:defRPr/>
            </a:pPr>
            <a:r>
              <a:rPr lang="en-US" altLang="en-US" dirty="0"/>
              <a:t>How does Ally Bank discriminate among its customers?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notes:</a:t>
            </a:r>
          </a:p>
          <a:p>
            <a:pPr>
              <a:defRPr/>
            </a:pPr>
            <a:endParaRPr lang="en-US" altLang="en-US" dirty="0"/>
          </a:p>
          <a:p>
            <a:r>
              <a:rPr lang="en-US" sz="1200" kern="1200" dirty="0">
                <a:solidFill>
                  <a:schemeClr val="tx1"/>
                </a:solidFill>
                <a:effectLst/>
                <a:latin typeface="+mn-lt"/>
                <a:ea typeface="MS PGothic" pitchFamily="34" charset="-128"/>
                <a:cs typeface="MS PGothic" pitchFamily="34" charset="-128"/>
              </a:rPr>
              <a:t>Two-part tariffs are an example of nonlinear pricing:</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The average price per unit falls as more units are purchased.</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Block pricing is another example of nonlinear pricing.</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For 0–100 units, you pay $5.00 per unit.</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For 101–200 units, you pay $3.00 per unit.</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For &gt; 200 units, you pay $1.00 per unit.</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So as you buy more and more, the average price you pay goes down.</a:t>
            </a: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Optimal two-part tariff:</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We are assuming that the firm knows the consumer’s demand curve.</a:t>
            </a:r>
          </a:p>
          <a:p>
            <a:pPr>
              <a:defRPr/>
            </a:pPr>
            <a:endParaRPr lang="en-US" altLang="en-US" b="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defRPr/>
            </a:pPr>
            <a:r>
              <a:rPr lang="en-US" altLang="en-US" b="1" i="1" dirty="0"/>
              <a:t>Image: </a:t>
            </a:r>
            <a:r>
              <a:rPr lang="en-US" altLang="en-US" b="0" i="0" dirty="0"/>
              <a:t>Animated Graph</a:t>
            </a:r>
          </a:p>
          <a:p>
            <a:pPr>
              <a:lnSpc>
                <a:spcPct val="90000"/>
              </a:lnSpc>
              <a:defRPr/>
            </a:pPr>
            <a:endParaRPr lang="en-US" altLang="en-US" b="1" i="1" dirty="0"/>
          </a:p>
          <a:p>
            <a:pPr>
              <a:lnSpc>
                <a:spcPct val="90000"/>
              </a:lnSpc>
              <a:defRPr/>
            </a:pPr>
            <a:r>
              <a:rPr lang="en-US" altLang="en-US" b="1" i="1" dirty="0"/>
              <a:t>Lecture notes:</a:t>
            </a:r>
          </a:p>
          <a:p>
            <a:pPr marL="171450" indent="-171450">
              <a:buFont typeface="Arial" panose="020B0604020202020204" pitchFamily="34" charset="0"/>
              <a:buChar char="•"/>
              <a:defRPr/>
            </a:pPr>
            <a:r>
              <a:rPr lang="en-US" altLang="en-US" dirty="0"/>
              <a:t>The graph on</a:t>
            </a:r>
            <a:r>
              <a:rPr lang="en-US" altLang="en-US" baseline="0" dirty="0"/>
              <a:t> the slide </a:t>
            </a:r>
            <a:r>
              <a:rPr lang="en-US" altLang="en-US" dirty="0"/>
              <a:t>shows a typical golfer’s annual demand for rounds of golf. If greens fees are $80, she would play 10 rounds of golf. If greens fees are $40, she would play 30 rounds of golf.</a:t>
            </a:r>
          </a:p>
          <a:p>
            <a:pPr marL="171450" indent="-171450">
              <a:buFont typeface="Arial" panose="020B0604020202020204" pitchFamily="34" charset="0"/>
              <a:buChar char="•"/>
              <a:defRPr/>
            </a:pPr>
            <a:r>
              <a:rPr lang="en-US" altLang="en-US" dirty="0"/>
              <a:t>Assume that the marginal cost for a round of golf is $20 (it’s a really fancy golf club so it includes a cart, someone to drive and clean your clubs, complementary beverages, etc.).</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At a price of $60, she would play 20 rounds of golf.</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First click: </a:t>
            </a:r>
          </a:p>
          <a:p>
            <a:pPr marL="171450" indent="-171450">
              <a:buFont typeface="Arial" charset="0"/>
              <a:buChar char="•"/>
              <a:defRPr/>
            </a:pPr>
            <a:r>
              <a:rPr lang="en-US" altLang="en-US" dirty="0"/>
              <a:t>Shades in profit box.</a:t>
            </a:r>
          </a:p>
          <a:p>
            <a:pPr marL="171450" indent="-171450">
              <a:buFont typeface="Arial" panose="020B0604020202020204" pitchFamily="34" charset="0"/>
              <a:buChar char="•"/>
              <a:defRPr/>
            </a:pPr>
            <a:r>
              <a:rPr lang="en-US" altLang="en-US" dirty="0"/>
              <a:t>Without a fee, the club would make ($60 - $20) x 20 = $800.</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Ask students what is the largest fee the club could charge if the price of a round of gold was $60.</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Second click: </a:t>
            </a:r>
          </a:p>
          <a:p>
            <a:pPr marL="171450" indent="-171450">
              <a:buFont typeface="Arial" charset="0"/>
              <a:buChar char="•"/>
              <a:defRPr/>
            </a:pPr>
            <a:r>
              <a:rPr lang="en-US" altLang="en-US" dirty="0"/>
              <a:t>Shades in CS triangle above $60.</a:t>
            </a:r>
          </a:p>
          <a:p>
            <a:pPr marL="171450" indent="-171450">
              <a:buFont typeface="Arial" panose="020B0604020202020204" pitchFamily="34" charset="0"/>
              <a:buChar char="•"/>
              <a:defRPr/>
            </a:pPr>
            <a:r>
              <a:rPr lang="en-US" altLang="en-US" dirty="0"/>
              <a:t>The fee = ½ x ($100 - $60) x 20 = $400.</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Total profit = $1,200</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Now ask students if there is a better per-unit price and fee combination.</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As you cut the per-unit price (the greens fee) you lose profit, but you can increase the fee, which gains profit.</a:t>
            </a:r>
          </a:p>
          <a:p>
            <a:pPr>
              <a:buFont typeface="Arial" panose="020B0604020202020204" pitchFamily="34" charset="0"/>
              <a:buNone/>
              <a:defRPr/>
            </a:pPr>
            <a:endParaRPr lang="en-US" altLang="en-US" dirty="0"/>
          </a:p>
          <a:p>
            <a:pPr>
              <a:buFont typeface="Arial" panose="020B0604020202020204" pitchFamily="34" charset="0"/>
              <a:buNone/>
              <a:defRPr/>
            </a:pPr>
            <a:endParaRPr lang="en-US" altLang="en-US" dirty="0"/>
          </a:p>
          <a:p>
            <a:pPr>
              <a:defRPr/>
            </a:pPr>
            <a:endParaRPr lang="en-US" altLang="en-US" dirty="0"/>
          </a:p>
          <a:p>
            <a:pPr>
              <a:defRPr/>
            </a:pPr>
            <a:endParaRPr lang="en-US" altLang="en-US" dirty="0"/>
          </a:p>
          <a:p>
            <a:pPr>
              <a:defRPr/>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defRPr/>
            </a:pPr>
            <a:r>
              <a:rPr lang="en-US" altLang="en-US" b="1" i="1" dirty="0"/>
              <a:t>Image: </a:t>
            </a:r>
            <a:r>
              <a:rPr lang="en-US" altLang="en-US" b="0" i="0" dirty="0"/>
              <a:t>Animated Graph</a:t>
            </a:r>
          </a:p>
          <a:p>
            <a:pPr>
              <a:lnSpc>
                <a:spcPct val="90000"/>
              </a:lnSpc>
              <a:defRPr/>
            </a:pPr>
            <a:endParaRPr lang="en-US" altLang="en-US" b="1" i="1" dirty="0"/>
          </a:p>
          <a:p>
            <a:pPr>
              <a:lnSpc>
                <a:spcPct val="90000"/>
              </a:lnSpc>
              <a:defRPr/>
            </a:pPr>
            <a:r>
              <a:rPr lang="en-US" altLang="en-US" b="1" i="1" dirty="0"/>
              <a:t>Lecture notes:</a:t>
            </a:r>
          </a:p>
          <a:p>
            <a:pPr>
              <a:lnSpc>
                <a:spcPct val="90000"/>
              </a:lnSpc>
              <a:defRPr/>
            </a:pPr>
            <a:endParaRPr lang="en-US" altLang="en-US" b="1" i="1" dirty="0"/>
          </a:p>
          <a:p>
            <a:pPr>
              <a:lnSpc>
                <a:spcPct val="90000"/>
              </a:lnSpc>
              <a:defRPr/>
            </a:pPr>
            <a:r>
              <a:rPr lang="en-US" altLang="en-US" dirty="0"/>
              <a:t>First click: </a:t>
            </a:r>
          </a:p>
          <a:p>
            <a:pPr marL="171450" indent="-171450">
              <a:lnSpc>
                <a:spcPct val="90000"/>
              </a:lnSpc>
              <a:buFont typeface="Arial" charset="0"/>
              <a:buChar char="•"/>
              <a:defRPr/>
            </a:pPr>
            <a:r>
              <a:rPr lang="en-US" altLang="en-US" dirty="0"/>
              <a:t>Shades in profit box.</a:t>
            </a:r>
          </a:p>
          <a:p>
            <a:pPr marL="171450" indent="-171450">
              <a:lnSpc>
                <a:spcPct val="90000"/>
              </a:lnSpc>
              <a:buFont typeface="Arial" panose="020B0604020202020204" pitchFamily="34" charset="0"/>
              <a:buChar char="•"/>
              <a:defRPr/>
            </a:pPr>
            <a:r>
              <a:rPr lang="en-US" altLang="en-US" dirty="0"/>
              <a:t>Profit = $600</a:t>
            </a:r>
          </a:p>
          <a:p>
            <a:pPr>
              <a:lnSpc>
                <a:spcPct val="90000"/>
              </a:lnSpc>
              <a:buFont typeface="Arial" panose="020B0604020202020204" pitchFamily="34" charset="0"/>
              <a:buNone/>
              <a:defRPr/>
            </a:pPr>
            <a:r>
              <a:rPr lang="en-US" altLang="en-US" dirty="0"/>
              <a:t>Second click: </a:t>
            </a:r>
          </a:p>
          <a:p>
            <a:pPr marL="171450" indent="-171450">
              <a:lnSpc>
                <a:spcPct val="90000"/>
              </a:lnSpc>
              <a:buFont typeface="Arial" charset="0"/>
              <a:buChar char="•"/>
              <a:defRPr/>
            </a:pPr>
            <a:r>
              <a:rPr lang="en-US" altLang="en-US" dirty="0"/>
              <a:t>Shades in CS triangle.</a:t>
            </a:r>
          </a:p>
          <a:p>
            <a:pPr marL="171450" indent="-171450">
              <a:lnSpc>
                <a:spcPct val="90000"/>
              </a:lnSpc>
              <a:buFont typeface="Arial" panose="020B0604020202020204" pitchFamily="34" charset="0"/>
              <a:buChar char="•"/>
              <a:defRPr/>
            </a:pPr>
            <a:r>
              <a:rPr lang="en-US" altLang="en-US" dirty="0"/>
              <a:t>CS = Fee = $900</a:t>
            </a:r>
          </a:p>
          <a:p>
            <a:pPr marL="171450" indent="-171450">
              <a:lnSpc>
                <a:spcPct val="90000"/>
              </a:lnSpc>
              <a:buFont typeface="Arial" panose="020B0604020202020204" pitchFamily="34" charset="0"/>
              <a:buChar char="•"/>
              <a:defRPr/>
            </a:pPr>
            <a:endParaRPr lang="en-US" altLang="en-US" dirty="0"/>
          </a:p>
          <a:p>
            <a:pPr marL="0" indent="0">
              <a:lnSpc>
                <a:spcPct val="90000"/>
              </a:lnSpc>
              <a:buFont typeface="Arial" panose="020B0604020202020204" pitchFamily="34" charset="0"/>
              <a:buNone/>
              <a:defRPr/>
            </a:pPr>
            <a:r>
              <a:rPr lang="en-US" altLang="en-US" dirty="0"/>
              <a:t>Total profit = $1,500, a gain of $300</a:t>
            </a:r>
          </a:p>
          <a:p>
            <a:pPr>
              <a:defRPr/>
            </a:pP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defRPr/>
            </a:pPr>
            <a:r>
              <a:rPr lang="en-US" altLang="en-US" b="1" i="1" dirty="0"/>
              <a:t>Image: </a:t>
            </a:r>
            <a:r>
              <a:rPr lang="en-US" altLang="en-US" b="0" i="0" dirty="0"/>
              <a:t>Animated Graph</a:t>
            </a:r>
          </a:p>
          <a:p>
            <a:pPr>
              <a:lnSpc>
                <a:spcPct val="90000"/>
              </a:lnSpc>
              <a:defRPr/>
            </a:pPr>
            <a:endParaRPr lang="en-US" altLang="en-US" b="1" i="1" dirty="0"/>
          </a:p>
          <a:p>
            <a:pPr>
              <a:lnSpc>
                <a:spcPct val="90000"/>
              </a:lnSpc>
              <a:defRPr/>
            </a:pPr>
            <a:r>
              <a:rPr lang="en-US" altLang="en-US" b="1" i="1" dirty="0"/>
              <a:t>Lecture notes:</a:t>
            </a:r>
          </a:p>
          <a:p>
            <a:pPr>
              <a:lnSpc>
                <a:spcPct val="90000"/>
              </a:lnSpc>
              <a:defRPr/>
            </a:pPr>
            <a:endParaRPr lang="en-US" altLang="en-US" b="1" i="1" dirty="0"/>
          </a:p>
          <a:p>
            <a:pPr>
              <a:lnSpc>
                <a:spcPct val="90000"/>
              </a:lnSpc>
              <a:defRPr/>
            </a:pPr>
            <a:r>
              <a:rPr lang="en-US" altLang="en-US" dirty="0"/>
              <a:t>First click: </a:t>
            </a:r>
          </a:p>
          <a:p>
            <a:pPr marL="171450" indent="-171450">
              <a:lnSpc>
                <a:spcPct val="90000"/>
              </a:lnSpc>
              <a:buFont typeface="Arial" charset="0"/>
              <a:buChar char="•"/>
              <a:defRPr/>
            </a:pPr>
            <a:r>
              <a:rPr lang="en-US" altLang="en-US" dirty="0"/>
              <a:t>Shades in CS triangle.</a:t>
            </a:r>
          </a:p>
          <a:p>
            <a:pPr marL="171450" indent="-171450">
              <a:lnSpc>
                <a:spcPct val="90000"/>
              </a:lnSpc>
              <a:buFont typeface="Arial" panose="020B0604020202020204" pitchFamily="34" charset="0"/>
              <a:buChar char="•"/>
              <a:defRPr/>
            </a:pPr>
            <a:r>
              <a:rPr lang="en-US" altLang="en-US" dirty="0"/>
              <a:t>CS = Fee = $1,600</a:t>
            </a:r>
          </a:p>
          <a:p>
            <a:pPr>
              <a:lnSpc>
                <a:spcPct val="90000"/>
              </a:lnSpc>
              <a:buFont typeface="Arial" panose="020B0604020202020204" pitchFamily="34" charset="0"/>
              <a:buNone/>
              <a:defRPr/>
            </a:pPr>
            <a:endParaRPr lang="en-US" altLang="en-US" dirty="0"/>
          </a:p>
          <a:p>
            <a:pPr marL="0" indent="0">
              <a:lnSpc>
                <a:spcPct val="90000"/>
              </a:lnSpc>
              <a:buFont typeface="Arial" panose="020B0604020202020204" pitchFamily="34" charset="0"/>
              <a:buNone/>
              <a:defRPr/>
            </a:pPr>
            <a:r>
              <a:rPr lang="en-US" altLang="en-US" dirty="0"/>
              <a:t>Total profit = $1,600</a:t>
            </a:r>
          </a:p>
          <a:p>
            <a:pPr marL="171450" indent="-171450">
              <a:lnSpc>
                <a:spcPct val="90000"/>
              </a:lnSpc>
              <a:buFont typeface="Arial" panose="020B0604020202020204" pitchFamily="34" charset="0"/>
              <a:buChar char="•"/>
              <a:defRPr/>
            </a:pPr>
            <a:endParaRPr lang="en-US" altLang="en-US" dirty="0"/>
          </a:p>
          <a:p>
            <a:pPr>
              <a:lnSpc>
                <a:spcPct val="90000"/>
              </a:lnSpc>
              <a:buFont typeface="Arial" panose="020B0604020202020204" pitchFamily="34" charset="0"/>
              <a:buNone/>
              <a:defRPr/>
            </a:pPr>
            <a:endParaRPr lang="en-US" altLang="en-US" dirty="0"/>
          </a:p>
          <a:p>
            <a:pPr>
              <a:lnSpc>
                <a:spcPct val="90000"/>
              </a:lnSpc>
              <a:buFont typeface="Arial" panose="020B0604020202020204" pitchFamily="34" charset="0"/>
              <a:buNone/>
              <a:defRPr/>
            </a:pPr>
            <a:endParaRPr lang="en-US" altLang="en-US" dirty="0"/>
          </a:p>
          <a:p>
            <a:pPr>
              <a:defRPr/>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notes:</a:t>
            </a:r>
          </a:p>
          <a:p>
            <a:pPr>
              <a:defRPr/>
            </a:pPr>
            <a:endParaRPr lang="en-US" altLang="en-US" b="1" dirty="0"/>
          </a:p>
          <a:p>
            <a:pPr marL="171450" indent="-171450">
              <a:buFont typeface="Arial" panose="020B0604020202020204" pitchFamily="34" charset="0"/>
              <a:buChar char="•"/>
              <a:defRPr/>
            </a:pPr>
            <a:r>
              <a:rPr lang="en-US" altLang="en-US" dirty="0"/>
              <a:t>Outcome is the same as under perfect price discrimination.</a:t>
            </a:r>
          </a:p>
          <a:p>
            <a:pPr marL="171450" indent="-171450">
              <a:buFont typeface="Arial" panose="020B0604020202020204" pitchFamily="34" charset="0"/>
              <a:buChar char="•"/>
              <a:defRPr/>
            </a:pPr>
            <a:r>
              <a:rPr lang="en-US" altLang="en-US" dirty="0"/>
              <a:t>Total welfare is maximized so no DWL.</a:t>
            </a:r>
          </a:p>
          <a:p>
            <a:pPr marL="171450" indent="-171450">
              <a:buFont typeface="Arial" panose="020B0604020202020204" pitchFamily="34" charset="0"/>
              <a:buChar char="•"/>
              <a:defRPr/>
            </a:pPr>
            <a:r>
              <a:rPr lang="en-US" altLang="en-US" dirty="0"/>
              <a:t>In reality:</a:t>
            </a:r>
          </a:p>
          <a:p>
            <a:pPr marL="628650" lvl="1" indent="-171450">
              <a:buFont typeface="Arial" panose="020B0604020202020204" pitchFamily="34" charset="0"/>
              <a:buChar char="•"/>
              <a:defRPr/>
            </a:pPr>
            <a:r>
              <a:rPr lang="en-US" altLang="en-US" dirty="0"/>
              <a:t>Club does not know a golfer’s demand curve.</a:t>
            </a:r>
          </a:p>
          <a:p>
            <a:pPr marL="628650" lvl="1" indent="-171450">
              <a:buFont typeface="Arial" panose="020B0604020202020204" pitchFamily="34" charset="0"/>
              <a:buChar char="•"/>
              <a:defRPr/>
            </a:pPr>
            <a:r>
              <a:rPr lang="en-US" sz="1200" kern="1200" dirty="0">
                <a:solidFill>
                  <a:schemeClr val="tx1"/>
                </a:solidFill>
                <a:effectLst/>
                <a:latin typeface="+mn-lt"/>
                <a:ea typeface="MS PGothic" pitchFamily="34" charset="-128"/>
                <a:cs typeface="MS PGothic" pitchFamily="34" charset="-128"/>
              </a:rPr>
              <a:t>But it can set multiple two-part tariffs and let the golfers decide which is best for them.</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“Economics in the Media” Slide</a:t>
            </a:r>
          </a:p>
          <a:p>
            <a:pPr>
              <a:defRPr/>
            </a:pPr>
            <a:endParaRPr lang="en-US" altLang="en-US" b="1" i="1" dirty="0"/>
          </a:p>
          <a:p>
            <a:pPr>
              <a:defRPr/>
            </a:pPr>
            <a:r>
              <a:rPr lang="en-US" altLang="en-US" b="1" i="1" dirty="0"/>
              <a:t>Lecture tip: </a:t>
            </a:r>
          </a:p>
          <a:p>
            <a:pPr>
              <a:defRPr/>
            </a:pPr>
            <a:r>
              <a:rPr lang="en-US" altLang="en-US" i="1" dirty="0"/>
              <a:t>The clip mentioned on the slide can be found in the Interactive Instructor’s Guide. Access the direct link by clicking the icon in the PowerPoint above. </a:t>
            </a:r>
          </a:p>
          <a:p>
            <a:pPr>
              <a:defRPr/>
            </a:pPr>
            <a:endParaRPr lang="en-US" altLang="en-US" i="1" dirty="0"/>
          </a:p>
          <a:p>
            <a:pPr>
              <a:defRPr/>
            </a:pPr>
            <a:r>
              <a:rPr lang="en-US" altLang="en-US" dirty="0"/>
              <a:t>This scene provides a nice</a:t>
            </a:r>
            <a:r>
              <a:rPr lang="en-US" altLang="en-US" baseline="0" dirty="0"/>
              <a:t> example of an attempt at price discrimination. You could follow up the clip by starting an in-class discussion on how sellers attempt to price discriminate. </a:t>
            </a:r>
          </a:p>
          <a:p>
            <a:pPr>
              <a:defRPr/>
            </a:pPr>
            <a:endParaRPr lang="en-US" altLang="en-US" baseline="0" dirty="0"/>
          </a:p>
          <a:p>
            <a:pPr>
              <a:defRPr/>
            </a:pPr>
            <a:r>
              <a:rPr lang="en-US" altLang="en-US" dirty="0"/>
              <a:t>Ask students the following questions:</a:t>
            </a:r>
          </a:p>
          <a:p>
            <a:pPr marL="171450" indent="-171450">
              <a:buFont typeface="Arial" panose="020B0604020202020204" pitchFamily="34" charset="0"/>
              <a:buChar char="•"/>
              <a:defRPr/>
            </a:pPr>
            <a:r>
              <a:rPr lang="en-US" altLang="en-US" dirty="0"/>
              <a:t>What clues</a:t>
            </a:r>
            <a:r>
              <a:rPr lang="en-US" altLang="en-US" baseline="0" dirty="0"/>
              <a:t> decide how much a buyer is willing to pay? How elastic or inelastic is their demand curve</a:t>
            </a:r>
            <a:r>
              <a:rPr lang="en-US" altLang="en-US" baseline="0" dirty="0" smtClean="0"/>
              <a:t>?</a:t>
            </a:r>
          </a:p>
          <a:p>
            <a:pPr marL="171450" indent="-171450">
              <a:buFont typeface="Arial" panose="020B0604020202020204" pitchFamily="34" charset="0"/>
              <a:buChar char="•"/>
              <a:defRPr/>
            </a:pPr>
            <a:endParaRPr lang="en-US" altLang="en-US" baseline="0" dirty="0" smtClean="0"/>
          </a:p>
          <a:p>
            <a:pPr marL="0" indent="0">
              <a:buFont typeface="Arial" panose="020B0604020202020204" pitchFamily="34" charset="0"/>
              <a:buNone/>
              <a:defRPr/>
            </a:pPr>
            <a:r>
              <a:rPr lang="en-US" altLang="en-US" dirty="0" smtClean="0"/>
              <a:t>[M.G.M / TRACY BENNETT / Album/</a:t>
            </a:r>
            <a:r>
              <a:rPr lang="en-US" altLang="en-US" dirty="0" err="1" smtClean="0"/>
              <a:t>Newscom</a:t>
            </a:r>
            <a:r>
              <a:rPr lang="en-US" altLang="en-US" dirty="0" smtClean="0"/>
              <a:t>]</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smtClean="0"/>
              <a:t>“Economics </a:t>
            </a:r>
            <a:r>
              <a:rPr lang="en-US" altLang="en-US" b="1" i="1" dirty="0"/>
              <a:t>in the Media” Slide</a:t>
            </a:r>
          </a:p>
          <a:p>
            <a:pPr>
              <a:defRPr/>
            </a:pPr>
            <a:endParaRPr lang="en-US" altLang="en-US" b="1" i="1" dirty="0"/>
          </a:p>
          <a:p>
            <a:pPr>
              <a:defRPr/>
            </a:pPr>
            <a:r>
              <a:rPr lang="en-US" altLang="en-US" b="1" i="1" dirty="0"/>
              <a:t>Lecture tip: </a:t>
            </a:r>
          </a:p>
          <a:p>
            <a:pPr>
              <a:defRPr/>
            </a:pPr>
            <a:r>
              <a:rPr lang="en-US" altLang="en-US" i="1" dirty="0"/>
              <a:t>The clip mentioned on the slide can be found in the Interactive Instructor’s Guide. Access the direct link by clicking the icon in the PowerPoint above. </a:t>
            </a:r>
          </a:p>
          <a:p>
            <a:pPr>
              <a:defRPr/>
            </a:pPr>
            <a:endParaRPr lang="en-US" altLang="en-US" i="1" dirty="0"/>
          </a:p>
          <a:p>
            <a:pPr>
              <a:defRPr/>
            </a:pPr>
            <a:r>
              <a:rPr lang="en-US" sz="1200" kern="1200" dirty="0">
                <a:solidFill>
                  <a:schemeClr val="tx1"/>
                </a:solidFill>
                <a:effectLst/>
                <a:latin typeface="+mn-lt"/>
                <a:ea typeface="MS PGothic" pitchFamily="34" charset="-128"/>
                <a:cs typeface="MS PGothic" pitchFamily="34" charset="-128"/>
              </a:rPr>
              <a:t>This scene provides a nice example of an attempt at price discrimination. You can relate this clip to opportunity cost of time (“Is</a:t>
            </a:r>
            <a:r>
              <a:rPr lang="en-US" sz="1200" kern="1200" baseline="0" dirty="0">
                <a:solidFill>
                  <a:schemeClr val="tx1"/>
                </a:solidFill>
                <a:effectLst/>
                <a:latin typeface="+mn-lt"/>
                <a:ea typeface="MS PGothic" pitchFamily="34" charset="-128"/>
                <a:cs typeface="MS PGothic" pitchFamily="34" charset="-128"/>
              </a:rPr>
              <a:t> it really worth it?”). </a:t>
            </a:r>
            <a:endParaRPr lang="en-US" sz="1200" kern="1200" baseline="0" dirty="0" smtClean="0">
              <a:solidFill>
                <a:schemeClr val="tx1"/>
              </a:solidFill>
              <a:effectLst/>
              <a:latin typeface="+mn-lt"/>
              <a:ea typeface="MS PGothic" pitchFamily="34" charset="-128"/>
              <a:cs typeface="MS PGothic" pitchFamily="34" charset="-128"/>
            </a:endParaRPr>
          </a:p>
          <a:p>
            <a:pPr>
              <a:defRPr/>
            </a:pPr>
            <a:endParaRPr lang="en-US" altLang="en-US" sz="1200" kern="1200" baseline="0" dirty="0" smtClean="0">
              <a:solidFill>
                <a:schemeClr val="tx1"/>
              </a:solidFill>
              <a:effectLst/>
              <a:latin typeface="+mn-lt"/>
              <a:ea typeface="MS PGothic" pitchFamily="34" charset="-128"/>
              <a:cs typeface="MS PGothic" pitchFamily="34" charset="-128"/>
            </a:endParaRPr>
          </a:p>
          <a:p>
            <a:pPr>
              <a:defRPr/>
            </a:pPr>
            <a:r>
              <a:rPr lang="en-US" altLang="en-US" dirty="0" smtClean="0"/>
              <a:t>[© TLC/Courtesy of Everett Collection/Everett Collection]</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a:t>
            </a:r>
            <a:r>
              <a:rPr lang="en-US" altLang="en-US" b="1" i="1" dirty="0" smtClean="0"/>
              <a:t>tip:</a:t>
            </a:r>
            <a:endParaRPr lang="en-US" altLang="en-US" b="1" i="1" dirty="0"/>
          </a:p>
          <a:p>
            <a:pPr>
              <a:defRPr/>
            </a:pPr>
            <a:r>
              <a:rPr lang="en-US" altLang="en-US" dirty="0"/>
              <a:t>See if students can list all the ways before you discuss them: </a:t>
            </a:r>
          </a:p>
          <a:p>
            <a:pPr marL="171450" indent="-171450">
              <a:buFont typeface="Arial" charset="0"/>
              <a:buChar char="•"/>
              <a:defRPr/>
            </a:pPr>
            <a:r>
              <a:rPr lang="en-US" altLang="en-US" dirty="0"/>
              <a:t>Time of show</a:t>
            </a:r>
          </a:p>
          <a:p>
            <a:pPr marL="171450" indent="-171450">
              <a:buFont typeface="Arial" charset="0"/>
              <a:buChar char="•"/>
              <a:defRPr/>
            </a:pPr>
            <a:r>
              <a:rPr lang="en-US" altLang="en-US" dirty="0"/>
              <a:t>Age/student status</a:t>
            </a:r>
          </a:p>
          <a:p>
            <a:pPr marL="171450" indent="-171450">
              <a:buFont typeface="Arial" charset="0"/>
              <a:buChar char="•"/>
              <a:defRPr/>
            </a:pPr>
            <a:r>
              <a:rPr lang="en-US" altLang="en-US" dirty="0"/>
              <a:t>Concession pricing</a:t>
            </a:r>
          </a:p>
          <a:p>
            <a:pPr>
              <a:defRPr/>
            </a:pPr>
            <a:endParaRPr lang="en-US" altLang="en-US" dirty="0"/>
          </a:p>
          <a:p>
            <a:pPr>
              <a:defRPr/>
            </a:pPr>
            <a:r>
              <a:rPr lang="en-US" altLang="en-US" dirty="0"/>
              <a:t>What “type” of people attend matinees?</a:t>
            </a:r>
          </a:p>
          <a:p>
            <a:pPr marL="171450" indent="-171450">
              <a:buFont typeface="Arial" panose="020B0604020202020204" pitchFamily="34" charset="0"/>
              <a:buChar char="•"/>
              <a:defRPr/>
            </a:pPr>
            <a:r>
              <a:rPr lang="en-US" altLang="en-US" dirty="0"/>
              <a:t>Retirees, people on vacation, and those who do not work during the day</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On variable cost:</a:t>
            </a:r>
          </a:p>
          <a:p>
            <a:pPr marL="171450" indent="-171450">
              <a:buFont typeface="Arial" panose="020B0604020202020204" pitchFamily="34" charset="0"/>
              <a:buChar char="•"/>
              <a:defRPr/>
            </a:pPr>
            <a:r>
              <a:rPr lang="en-US" altLang="en-US" dirty="0"/>
              <a:t>Relatively few employees at low wages.</a:t>
            </a:r>
          </a:p>
          <a:p>
            <a:pPr marL="171450" indent="-171450">
              <a:buFont typeface="Arial" panose="020B0604020202020204" pitchFamily="34" charset="0"/>
              <a:buChar char="•"/>
              <a:defRPr/>
            </a:pPr>
            <a:r>
              <a:rPr lang="en-US" altLang="en-US" dirty="0"/>
              <a:t>Theaters can earn revenue over variable costs, which add to profits.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Lecture notes:</a:t>
            </a:r>
          </a:p>
          <a:p>
            <a:endParaRPr lang="en-US" altLang="en-US" dirty="0">
              <a:ea typeface="MS PGothic" charset="-128"/>
            </a:endParaRPr>
          </a:p>
          <a:p>
            <a:pPr marL="171450" indent="-171450">
              <a:buFont typeface="Arial" charset="0"/>
              <a:buChar char="•"/>
            </a:pPr>
            <a:r>
              <a:rPr lang="en-US" altLang="en-US" dirty="0">
                <a:ea typeface="MS PGothic" charset="-128"/>
              </a:rPr>
              <a:t>It makes sense that child discounts end at 12, since the demand by teenagers/young adults high.</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Even though “senior” citizens in their 50s have higher incomes, their demand is relatively low, so discounts give them more incentive to attend a movie.</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 minor point to make: </a:t>
            </a:r>
          </a:p>
          <a:p>
            <a:pPr marL="628650" lvl="1" indent="-171450" eaLnBrk="0" fontAlgn="base" hangingPunct="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Age-based discrimination may not work perfectly since it is difficult to tell how old someone is and may be bad for business to check someone’s ID.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Lecture </a:t>
            </a:r>
            <a:r>
              <a:rPr lang="en-US" altLang="en-US" b="1" i="1" dirty="0" smtClean="0">
                <a:ea typeface="MS PGothic" charset="-128"/>
              </a:rPr>
              <a:t>tip:</a:t>
            </a:r>
            <a:endParaRPr lang="en-US" altLang="en-US" b="1" i="1" dirty="0">
              <a:ea typeface="MS PGothic" charset="-128"/>
            </a:endParaRPr>
          </a:p>
          <a:p>
            <a:r>
              <a:rPr lang="en-US" altLang="en-US" dirty="0">
                <a:ea typeface="MS PGothic" charset="-128"/>
              </a:rPr>
              <a:t>This is really a far more complex problem than discussed here. You may want to also discuss that the movie theater is setting two prices at once:</a:t>
            </a:r>
            <a:r>
              <a:rPr lang="en-US" altLang="en-US" baseline="0" dirty="0">
                <a:ea typeface="MS PGothic" charset="-128"/>
              </a:rPr>
              <a:t> o</a:t>
            </a:r>
            <a:r>
              <a:rPr lang="en-US" altLang="en-US" dirty="0">
                <a:ea typeface="MS PGothic" charset="-128"/>
              </a:rPr>
              <a:t>ne for the movie ticket and one for concessions.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“Economics in the Media” Slide</a:t>
            </a:r>
          </a:p>
          <a:p>
            <a:pPr>
              <a:defRPr/>
            </a:pPr>
            <a:endParaRPr lang="en-US" altLang="en-US" b="1" i="1" dirty="0"/>
          </a:p>
          <a:p>
            <a:pPr>
              <a:defRPr/>
            </a:pPr>
            <a:r>
              <a:rPr lang="en-US" altLang="en-US" b="1" i="1" dirty="0"/>
              <a:t>Lecture tip:  </a:t>
            </a:r>
          </a:p>
          <a:p>
            <a:pPr>
              <a:defRPr/>
            </a:pPr>
            <a:r>
              <a:rPr lang="en-US" altLang="en-US" i="1" dirty="0"/>
              <a:t>The clip mentioned on the slide can be found in the Interactive Instructor’s Guide. Access the direct link by clicking the icon in the PowerPoint above. </a:t>
            </a:r>
          </a:p>
          <a:p>
            <a:pPr>
              <a:defRPr/>
            </a:pPr>
            <a:endParaRPr lang="en-US" altLang="en-US" i="1" dirty="0"/>
          </a:p>
          <a:p>
            <a:pPr>
              <a:defRPr/>
            </a:pPr>
            <a:r>
              <a:rPr lang="en-US" altLang="en-US" dirty="0"/>
              <a:t>The key concepts covered in this clip are:</a:t>
            </a:r>
          </a:p>
          <a:p>
            <a:pPr marL="171450" indent="-171450">
              <a:buFont typeface="Arial" panose="020B0604020202020204" pitchFamily="34" charset="0"/>
              <a:buChar char="•"/>
              <a:defRPr/>
            </a:pPr>
            <a:r>
              <a:rPr lang="en-US" altLang="en-US" dirty="0"/>
              <a:t>Pricing</a:t>
            </a:r>
          </a:p>
          <a:p>
            <a:pPr marL="171450" indent="-171450">
              <a:buFont typeface="Arial" panose="020B0604020202020204" pitchFamily="34" charset="0"/>
              <a:buChar char="•"/>
              <a:defRPr/>
            </a:pPr>
            <a:r>
              <a:rPr lang="en-US" altLang="en-US" dirty="0"/>
              <a:t>Profit</a:t>
            </a:r>
          </a:p>
          <a:p>
            <a:pPr marL="171450" indent="-171450">
              <a:buFont typeface="Arial" panose="020B0604020202020204" pitchFamily="34" charset="0"/>
              <a:buChar char="•"/>
              <a:defRPr/>
            </a:pPr>
            <a:r>
              <a:rPr lang="en-US" altLang="en-US" dirty="0"/>
              <a:t>Inelastic demand</a:t>
            </a:r>
          </a:p>
          <a:p>
            <a:pPr marL="171450" indent="-171450">
              <a:buFont typeface="Arial" panose="020B0604020202020204" pitchFamily="34" charset="0"/>
              <a:buChar char="•"/>
              <a:defRPr/>
            </a:pPr>
            <a:r>
              <a:rPr lang="en-US" altLang="en-US" dirty="0"/>
              <a:t>Incentives</a:t>
            </a:r>
          </a:p>
          <a:p>
            <a:pPr marL="171450" indent="-171450">
              <a:buFont typeface="Arial" panose="020B0604020202020204" pitchFamily="34" charset="0"/>
              <a:buChar char="•"/>
              <a:defRPr/>
            </a:pPr>
            <a:r>
              <a:rPr lang="en-US" altLang="en-US" dirty="0"/>
              <a:t>Business ethics</a:t>
            </a:r>
          </a:p>
          <a:p>
            <a:pPr marL="171450" indent="-171450">
              <a:buFont typeface="Arial" panose="020B0604020202020204" pitchFamily="34" charset="0"/>
              <a:buChar char="•"/>
              <a:defRPr/>
            </a:pPr>
            <a:r>
              <a:rPr lang="en-US" altLang="en-US" dirty="0"/>
              <a:t>Monopoly</a:t>
            </a:r>
          </a:p>
          <a:p>
            <a:pPr marL="171450" indent="-171450">
              <a:buFont typeface="Arial" panose="020B0604020202020204" pitchFamily="34" charset="0"/>
              <a:buChar char="•"/>
              <a:defRPr/>
            </a:pPr>
            <a:r>
              <a:rPr lang="en-US" altLang="en-US" dirty="0"/>
              <a:t>Price discrimination</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Showing this</a:t>
            </a:r>
            <a:r>
              <a:rPr lang="en-US" altLang="en-US" baseline="0" dirty="0"/>
              <a:t> clip is a good way </a:t>
            </a:r>
            <a:r>
              <a:rPr lang="en-US" altLang="en-US" dirty="0"/>
              <a:t>to start a discussion</a:t>
            </a:r>
            <a:r>
              <a:rPr lang="en-US" altLang="en-US" baseline="0" dirty="0"/>
              <a:t> on </a:t>
            </a:r>
            <a:r>
              <a:rPr lang="en-US" altLang="en-US" dirty="0"/>
              <a:t>inelastic demand, incentives, short-run profits, and price discrimination.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Lecture notes:</a:t>
            </a:r>
          </a:p>
          <a:p>
            <a:endParaRPr lang="en-US" altLang="en-US" dirty="0">
              <a:ea typeface="MS PGothic" charset="-128"/>
            </a:endParaRPr>
          </a:p>
          <a:p>
            <a:r>
              <a:rPr lang="en-US" altLang="en-US" b="0" dirty="0">
                <a:ea typeface="MS PGothic" charset="-128"/>
              </a:rPr>
              <a:t>FAFSA</a:t>
            </a:r>
            <a:r>
              <a:rPr lang="en-US" altLang="en-US" dirty="0">
                <a:ea typeface="MS PGothic" charset="-128"/>
              </a:rPr>
              <a:t> = Free Application for Federal Student Aid.  </a:t>
            </a:r>
          </a:p>
          <a:p>
            <a:pPr marL="171450" indent="-171450">
              <a:buFont typeface="Arial" charset="0"/>
              <a:buChar char="•"/>
            </a:pPr>
            <a:r>
              <a:rPr lang="en-US" altLang="en-US" dirty="0">
                <a:ea typeface="MS PGothic" charset="-128"/>
              </a:rPr>
              <a:t>This separates college students based on income.</a:t>
            </a:r>
          </a:p>
          <a:p>
            <a:endParaRPr lang="en-US" altLang="en-US" dirty="0">
              <a:ea typeface="MS PGothic" charset="-128"/>
            </a:endParaRPr>
          </a:p>
          <a:p>
            <a:r>
              <a:rPr lang="en-US" sz="1200" kern="1200" dirty="0">
                <a:solidFill>
                  <a:schemeClr val="tx1"/>
                </a:solidFill>
                <a:effectLst/>
                <a:latin typeface="+mn-lt"/>
                <a:ea typeface="MS PGothic" pitchFamily="34" charset="-128"/>
                <a:cs typeface="MS PGothic" pitchFamily="34" charset="-128"/>
              </a:rPr>
              <a:t>In-state versus out-of-state:</a:t>
            </a: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Out-of-state students pay more for two reasons:</a:t>
            </a:r>
          </a:p>
          <a:p>
            <a:pPr marL="685800" lvl="1" indent="-228600">
              <a:buFont typeface="+mj-lt"/>
              <a:buAutoNum type="arabicPeriod"/>
            </a:pPr>
            <a:r>
              <a:rPr lang="en-US" sz="1200" kern="1200" dirty="0">
                <a:solidFill>
                  <a:schemeClr val="tx1"/>
                </a:solidFill>
                <a:effectLst/>
                <a:latin typeface="+mn-lt"/>
                <a:ea typeface="MS PGothic" pitchFamily="34" charset="-128"/>
                <a:cs typeface="MS PGothic" pitchFamily="34" charset="-128"/>
              </a:rPr>
              <a:t>Parents haven’t been paying taxes in </a:t>
            </a:r>
            <a:r>
              <a:rPr lang="en-US" sz="1200" i="1" kern="1200" dirty="0">
                <a:solidFill>
                  <a:schemeClr val="tx1"/>
                </a:solidFill>
                <a:effectLst/>
                <a:latin typeface="+mn-lt"/>
                <a:ea typeface="MS PGothic" pitchFamily="34" charset="-128"/>
                <a:cs typeface="MS PGothic" pitchFamily="34" charset="-128"/>
              </a:rPr>
              <a:t>this</a:t>
            </a:r>
            <a:r>
              <a:rPr lang="en-US" sz="1200" kern="1200" dirty="0">
                <a:solidFill>
                  <a:schemeClr val="tx1"/>
                </a:solidFill>
                <a:effectLst/>
                <a:latin typeface="+mn-lt"/>
                <a:ea typeface="MS PGothic" pitchFamily="34" charset="-128"/>
                <a:cs typeface="MS PGothic" pitchFamily="34" charset="-128"/>
              </a:rPr>
              <a:t> state to support the university (assuming it’s a public university).</a:t>
            </a:r>
          </a:p>
          <a:p>
            <a:pPr marL="685800" lvl="1" indent="-228600">
              <a:buFont typeface="+mj-lt"/>
              <a:buAutoNum type="arabicPeriod"/>
            </a:pPr>
            <a:r>
              <a:rPr lang="en-US" sz="1200" kern="1200" dirty="0">
                <a:solidFill>
                  <a:schemeClr val="tx1"/>
                </a:solidFill>
                <a:effectLst/>
                <a:latin typeface="+mn-lt"/>
                <a:ea typeface="MS PGothic" pitchFamily="34" charset="-128"/>
                <a:cs typeface="MS PGothic" pitchFamily="34" charset="-128"/>
              </a:rPr>
              <a:t>If you are willing to go out of state, you must really value this university over others and are willing to pay more for it. </a:t>
            </a:r>
          </a:p>
          <a:p>
            <a:pPr marL="1371600" lvl="2" indent="-22860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Out-of-state students have a more </a:t>
            </a:r>
            <a:r>
              <a:rPr lang="en-US" sz="1200" i="1" kern="1200" dirty="0">
                <a:solidFill>
                  <a:schemeClr val="tx1"/>
                </a:solidFill>
                <a:effectLst/>
                <a:latin typeface="+mn-lt"/>
                <a:ea typeface="MS PGothic" pitchFamily="34" charset="-128"/>
                <a:cs typeface="MS PGothic" pitchFamily="34" charset="-128"/>
              </a:rPr>
              <a:t>inelastic</a:t>
            </a:r>
            <a:r>
              <a:rPr lang="en-US" sz="1200" kern="1200" dirty="0">
                <a:solidFill>
                  <a:schemeClr val="tx1"/>
                </a:solidFill>
                <a:effectLst/>
                <a:latin typeface="+mn-lt"/>
                <a:ea typeface="MS PGothic" pitchFamily="34" charset="-128"/>
                <a:cs typeface="MS PGothic" pitchFamily="34" charset="-128"/>
              </a:rPr>
              <a:t> demand.</a:t>
            </a: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Private schools:</a:t>
            </a:r>
          </a:p>
          <a:p>
            <a:pPr marL="228600" lvl="0" indent="-22860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Discounts can be offered to lower-income students and/or encourage particular students to attend.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Lecture notes:</a:t>
            </a:r>
          </a:p>
          <a:p>
            <a:endParaRPr lang="en-US" altLang="en-US" dirty="0">
              <a:ea typeface="MS PGothic" charset="-128"/>
            </a:endParaRPr>
          </a:p>
          <a:p>
            <a:r>
              <a:rPr lang="en-US" altLang="en-US" dirty="0">
                <a:ea typeface="MS PGothic" charset="-128"/>
              </a:rPr>
              <a:t>How are these student discounts enforced?</a:t>
            </a:r>
          </a:p>
          <a:p>
            <a:pPr marL="171450" indent="-171450">
              <a:buFont typeface="Arial" charset="0"/>
              <a:buChar char="•"/>
            </a:pPr>
            <a:r>
              <a:rPr lang="en-US" altLang="en-US" dirty="0">
                <a:ea typeface="MS PGothic" charset="-128"/>
              </a:rPr>
              <a:t>Most of the time, vendors will ask to see a student ID before applying a discount.</a:t>
            </a:r>
          </a:p>
          <a:p>
            <a:pPr marL="171450" indent="-171450">
              <a:buFont typeface="Arial" charset="0"/>
              <a:buChar char="•"/>
            </a:pPr>
            <a:r>
              <a:rPr lang="en-US" altLang="en-US" dirty="0">
                <a:ea typeface="MS PGothic" charset="-128"/>
              </a:rPr>
              <a:t>More-advanced student IDs can contain digital personal information and even act as a debit card. If a student pays for the goods or services with an ID, a discount is automatically applied.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Lecture tip:</a:t>
            </a:r>
          </a:p>
          <a:p>
            <a:r>
              <a:rPr lang="en-US" altLang="en-US" i="1" dirty="0">
                <a:ea typeface="MS PGothic" charset="-128"/>
              </a:rPr>
              <a:t>For this in-class activity, read each situation out loud, and then have the students cheer or boo on your command.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Clicker question: </a:t>
            </a:r>
          </a:p>
          <a:p>
            <a:r>
              <a:rPr lang="en-US" b="0" i="0" dirty="0"/>
              <a:t>Correct answer: NOT</a:t>
            </a:r>
            <a:r>
              <a:rPr lang="en-US" b="0" i="0" baseline="0" dirty="0"/>
              <a:t> price </a:t>
            </a:r>
            <a:r>
              <a:rPr lang="en-US" b="0" i="0" baseline="0" dirty="0" smtClean="0"/>
              <a:t>discrimination</a:t>
            </a:r>
          </a:p>
          <a:p>
            <a:endParaRPr lang="en-US" b="0" i="0" baseline="0" dirty="0" smtClean="0"/>
          </a:p>
          <a:p>
            <a:r>
              <a:rPr lang="en-US" b="0" i="0" dirty="0" smtClean="0"/>
              <a:t>[Radius Images / </a:t>
            </a:r>
            <a:r>
              <a:rPr lang="en-US" b="0" i="0" dirty="0" err="1" smtClean="0"/>
              <a:t>Alamy</a:t>
            </a:r>
            <a:r>
              <a:rPr lang="en-US" b="0" i="0" dirty="0" smtClean="0"/>
              <a:t>]</a:t>
            </a:r>
            <a:endParaRPr lang="en-US" b="0" i="0" dirty="0"/>
          </a:p>
        </p:txBody>
      </p:sp>
    </p:spTree>
    <p:extLst>
      <p:ext uri="{BB962C8B-B14F-4D97-AF65-F5344CB8AC3E}">
        <p14:creationId xmlns:p14="http://schemas.microsoft.com/office/powerpoint/2010/main" val="390163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Clicker question: </a:t>
            </a:r>
          </a:p>
          <a:p>
            <a:r>
              <a:rPr lang="en-US" b="0" i="0" dirty="0"/>
              <a:t>Correct answer: NOT</a:t>
            </a:r>
            <a:r>
              <a:rPr lang="en-US" b="0" i="0" baseline="0" dirty="0"/>
              <a:t> price discrimination</a:t>
            </a:r>
            <a:endParaRPr lang="en-US" b="0" i="0" dirty="0"/>
          </a:p>
          <a:p>
            <a:endParaRPr lang="en-US" dirty="0" smtClean="0"/>
          </a:p>
          <a:p>
            <a:r>
              <a:rPr lang="en-US" dirty="0" smtClean="0"/>
              <a:t>[AFP/Getty Images/</a:t>
            </a:r>
            <a:r>
              <a:rPr lang="en-US" dirty="0" err="1" smtClean="0"/>
              <a:t>Newscom</a:t>
            </a:r>
            <a:r>
              <a:rPr lang="en-US" dirty="0" smtClean="0"/>
              <a:t>]</a:t>
            </a:r>
            <a:endParaRPr lang="en-US" dirty="0"/>
          </a:p>
        </p:txBody>
      </p:sp>
    </p:spTree>
    <p:extLst>
      <p:ext uri="{BB962C8B-B14F-4D97-AF65-F5344CB8AC3E}">
        <p14:creationId xmlns:p14="http://schemas.microsoft.com/office/powerpoint/2010/main" val="679592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Clicker question: </a:t>
            </a:r>
          </a:p>
          <a:p>
            <a:r>
              <a:rPr lang="en-US" b="0" i="0" dirty="0"/>
              <a:t>Correct answer: </a:t>
            </a:r>
            <a:r>
              <a:rPr lang="en-US" b="0" i="0" baseline="0" dirty="0"/>
              <a:t>Price discrimination</a:t>
            </a:r>
            <a:endParaRPr lang="en-US" b="0" i="0" dirty="0"/>
          </a:p>
          <a:p>
            <a:endParaRPr lang="en-US" dirty="0" smtClean="0"/>
          </a:p>
          <a:p>
            <a:r>
              <a:rPr lang="en-US" dirty="0" smtClean="0"/>
              <a:t>[© </a:t>
            </a:r>
            <a:r>
              <a:rPr lang="en-US" dirty="0" err="1" smtClean="0"/>
              <a:t>Chmiel</a:t>
            </a:r>
            <a:r>
              <a:rPr lang="en-US" dirty="0" smtClean="0"/>
              <a:t>/</a:t>
            </a:r>
            <a:r>
              <a:rPr lang="en-US" dirty="0" err="1" smtClean="0"/>
              <a:t>iStockphot.com</a:t>
            </a:r>
            <a:r>
              <a:rPr lang="en-US" dirty="0" smtClean="0"/>
              <a:t>]</a:t>
            </a:r>
            <a:endParaRPr lang="en-US" dirty="0"/>
          </a:p>
          <a:p>
            <a:endParaRPr lang="en-US" dirty="0"/>
          </a:p>
        </p:txBody>
      </p:sp>
    </p:spTree>
    <p:extLst>
      <p:ext uri="{BB962C8B-B14F-4D97-AF65-F5344CB8AC3E}">
        <p14:creationId xmlns:p14="http://schemas.microsoft.com/office/powerpoint/2010/main" val="742827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Clicker question: </a:t>
            </a:r>
          </a:p>
          <a:p>
            <a:r>
              <a:rPr lang="en-US" b="0" i="0" dirty="0"/>
              <a:t>Correct answer: NOT </a:t>
            </a:r>
            <a:r>
              <a:rPr lang="en-US" b="0" i="0" baseline="0" dirty="0"/>
              <a:t>price discrimination</a:t>
            </a:r>
            <a:endParaRPr lang="en-US" b="0" i="0" dirty="0"/>
          </a:p>
          <a:p>
            <a:endParaRPr lang="en-US" dirty="0"/>
          </a:p>
          <a:p>
            <a:endParaRPr lang="en-US" dirty="0"/>
          </a:p>
          <a:p>
            <a:endParaRPr lang="en-US" dirty="0"/>
          </a:p>
        </p:txBody>
      </p:sp>
    </p:spTree>
    <p:extLst>
      <p:ext uri="{BB962C8B-B14F-4D97-AF65-F5344CB8AC3E}">
        <p14:creationId xmlns:p14="http://schemas.microsoft.com/office/powerpoint/2010/main" val="494092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Clicker question: </a:t>
            </a:r>
          </a:p>
          <a:p>
            <a:r>
              <a:rPr lang="en-US" b="0" i="0" dirty="0"/>
              <a:t>Correct answer: </a:t>
            </a:r>
            <a:r>
              <a:rPr lang="en-US" b="0" i="0" baseline="0" dirty="0"/>
              <a:t>Price </a:t>
            </a:r>
            <a:r>
              <a:rPr lang="en-US" b="0" i="0" baseline="0" dirty="0" smtClean="0"/>
              <a:t>discrimination</a:t>
            </a:r>
          </a:p>
          <a:p>
            <a:endParaRPr lang="en-US" dirty="0"/>
          </a:p>
          <a:p>
            <a:endParaRPr lang="en-US" dirty="0"/>
          </a:p>
          <a:p>
            <a:endParaRPr lang="en-US" dirty="0"/>
          </a:p>
        </p:txBody>
      </p:sp>
    </p:spTree>
    <p:extLst>
      <p:ext uri="{BB962C8B-B14F-4D97-AF65-F5344CB8AC3E}">
        <p14:creationId xmlns:p14="http://schemas.microsoft.com/office/powerpoint/2010/main" val="2072102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Clicker question: </a:t>
            </a:r>
          </a:p>
          <a:p>
            <a:r>
              <a:rPr lang="en-US" b="0" i="0" dirty="0"/>
              <a:t>Correct answer: NOT </a:t>
            </a:r>
            <a:r>
              <a:rPr lang="en-US" b="0" i="0" baseline="0" dirty="0"/>
              <a:t>price </a:t>
            </a:r>
            <a:r>
              <a:rPr lang="en-US" b="0" i="0" baseline="0" dirty="0" smtClean="0"/>
              <a:t>discrimination</a:t>
            </a:r>
          </a:p>
          <a:p>
            <a:endParaRPr lang="en-US" b="0" i="0" baseline="0" dirty="0" smtClean="0"/>
          </a:p>
          <a:p>
            <a:r>
              <a:rPr lang="en-US" b="0" i="0" dirty="0" smtClean="0"/>
              <a:t>[AP Photo/Reed Saxon, File]</a:t>
            </a:r>
            <a:endParaRPr lang="en-US" b="0" i="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49079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Clicker question: </a:t>
            </a:r>
          </a:p>
          <a:p>
            <a:r>
              <a:rPr lang="en-US" b="0" i="0" dirty="0"/>
              <a:t>Correct answer: </a:t>
            </a:r>
            <a:r>
              <a:rPr lang="en-US" b="0" i="0" baseline="0" dirty="0"/>
              <a:t>Price discrimination</a:t>
            </a:r>
            <a:endParaRPr lang="en-US" b="0" i="0" dirty="0"/>
          </a:p>
          <a:p>
            <a:endParaRPr lang="en-US" dirty="0" smtClean="0"/>
          </a:p>
          <a:p>
            <a:r>
              <a:rPr lang="en-US" dirty="0" smtClean="0"/>
              <a:t>[©20th Century Fox. All rights reserved/courtesy Everett Collection]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91342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0" i="0" dirty="0">
              <a:ea typeface="MS PGothic"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 </a:t>
            </a:r>
          </a:p>
          <a:p>
            <a:r>
              <a:rPr lang="en-US" b="0" i="0" dirty="0"/>
              <a:t>Correct answer: </a:t>
            </a:r>
            <a:r>
              <a:rPr lang="en-US" b="0" i="0" baseline="0" dirty="0"/>
              <a:t>Price discrimination</a:t>
            </a:r>
            <a:endParaRPr lang="en-US" b="0" i="0" dirty="0"/>
          </a:p>
          <a:p>
            <a:endParaRPr lang="en-US" altLang="en-US" dirty="0">
              <a:ea typeface="MS PGothic" charset="-128"/>
            </a:endParaRPr>
          </a:p>
          <a:p>
            <a:r>
              <a:rPr lang="en-US" altLang="en-US" dirty="0">
                <a:ea typeface="MS PGothic" charset="-128"/>
              </a:rPr>
              <a:t>JoAnn has revealed her sensitivity to price by searching for a coupon and waiting to buy the cereal until a coupon is available</a:t>
            </a:r>
            <a:r>
              <a:rPr lang="en-US" altLang="en-US" dirty="0" smtClean="0">
                <a:ea typeface="MS PGothic" charset="-128"/>
              </a:rPr>
              <a:t>.</a:t>
            </a:r>
          </a:p>
          <a:p>
            <a:endParaRPr lang="en-US" altLang="en-US" dirty="0" smtClean="0">
              <a:ea typeface="MS PGothic" charset="-128"/>
            </a:endParaRPr>
          </a:p>
          <a:p>
            <a:r>
              <a:rPr lang="en-US" altLang="en-US" dirty="0" smtClean="0">
                <a:ea typeface="MS PGothic" charset="-128"/>
              </a:rPr>
              <a:t>[Scott Olson/Getty Images]</a:t>
            </a:r>
            <a:endParaRPr lang="en-US" altLang="en-US" dirty="0">
              <a:ea typeface="MS PGothic"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a:ea typeface="MS PGothic" charset="-128"/>
              </a:rPr>
              <a:t>Lecture notes:</a:t>
            </a:r>
          </a:p>
          <a:p>
            <a:r>
              <a:rPr lang="en-US" altLang="en-US" dirty="0">
                <a:ea typeface="MS PGothic" charset="-128"/>
              </a:rPr>
              <a:t>Recall some often-seen examples of price discrimination at the</a:t>
            </a:r>
            <a:r>
              <a:rPr lang="en-US" altLang="en-US" baseline="0" dirty="0">
                <a:ea typeface="MS PGothic" charset="-128"/>
              </a:rPr>
              <a:t> end of the lecture</a:t>
            </a:r>
            <a:r>
              <a:rPr lang="en-US" altLang="en-US" dirty="0">
                <a:ea typeface="MS PGothic" charset="-128"/>
              </a:rPr>
              <a:t>:</a:t>
            </a:r>
          </a:p>
          <a:p>
            <a:pPr marL="171450" indent="-171450">
              <a:buFont typeface="Arial" charset="0"/>
              <a:buChar char="•"/>
            </a:pPr>
            <a:r>
              <a:rPr lang="en-US" altLang="en-US" dirty="0">
                <a:ea typeface="MS PGothic" charset="-128"/>
              </a:rPr>
              <a:t>Student discounts</a:t>
            </a:r>
          </a:p>
          <a:p>
            <a:pPr marL="171450" indent="-171450">
              <a:buFont typeface="Arial" charset="0"/>
              <a:buChar char="•"/>
            </a:pPr>
            <a:r>
              <a:rPr lang="en-US" altLang="en-US" dirty="0">
                <a:ea typeface="MS PGothic" charset="-128"/>
              </a:rPr>
              <a:t>Military discounts</a:t>
            </a:r>
          </a:p>
          <a:p>
            <a:pPr marL="171450" indent="-171450">
              <a:buFont typeface="Arial" charset="0"/>
              <a:buChar char="•"/>
            </a:pPr>
            <a:r>
              <a:rPr lang="en-US" altLang="en-US" dirty="0">
                <a:ea typeface="MS PGothic" charset="-128"/>
              </a:rPr>
              <a:t>Senior citizen discounts</a:t>
            </a:r>
          </a:p>
          <a:p>
            <a:pPr marL="171450" indent="-171450">
              <a:buFont typeface="Arial" charset="0"/>
              <a:buChar char="•"/>
            </a:pPr>
            <a:r>
              <a:rPr lang="en-US" altLang="en-US" dirty="0">
                <a:ea typeface="MS PGothic" charset="-128"/>
              </a:rPr>
              <a:t>Movie matinees</a:t>
            </a:r>
          </a:p>
          <a:p>
            <a:pPr marL="171450" indent="-171450">
              <a:buFont typeface="Arial" charset="0"/>
              <a:buChar char="•"/>
            </a:pPr>
            <a:r>
              <a:rPr lang="en-US" altLang="en-US" dirty="0">
                <a:ea typeface="MS PGothic" charset="-128"/>
              </a:rPr>
              <a:t>Airline tickets</a:t>
            </a:r>
          </a:p>
          <a:p>
            <a:pPr marL="171450" indent="-171450">
              <a:buFont typeface="Arial" charset="0"/>
              <a:buChar char="•"/>
            </a:pPr>
            <a:endParaRPr lang="en-US" altLang="en-US" dirty="0">
              <a:ea typeface="MS PGothic" charset="-128"/>
            </a:endParaRPr>
          </a:p>
          <a:p>
            <a:pPr marL="0" indent="0">
              <a:buFont typeface="Arial" charset="0"/>
              <a:buNone/>
            </a:pPr>
            <a:r>
              <a:rPr lang="en-US" altLang="en-US" dirty="0">
                <a:ea typeface="MS PGothic" charset="-128"/>
              </a:rPr>
              <a:t>You</a:t>
            </a:r>
            <a:r>
              <a:rPr lang="en-US" altLang="en-US" baseline="0" dirty="0">
                <a:ea typeface="MS PGothic" charset="-128"/>
              </a:rPr>
              <a:t> can also reiterate the following points: </a:t>
            </a:r>
          </a:p>
          <a:p>
            <a:pPr marL="171450" indent="-171450">
              <a:buFont typeface="Arial" charset="0"/>
              <a:buChar char="•"/>
            </a:pPr>
            <a:r>
              <a:rPr lang="en-US" altLang="en-US" baseline="0" dirty="0">
                <a:ea typeface="MS PGothic" charset="-128"/>
              </a:rPr>
              <a:t>A firm must have some market power before it can charge more than one price.</a:t>
            </a:r>
          </a:p>
          <a:p>
            <a:pPr marL="171450" indent="-171450">
              <a:buFont typeface="Arial" charset="0"/>
              <a:buChar char="•"/>
            </a:pPr>
            <a:r>
              <a:rPr lang="en-US" altLang="en-US" baseline="0" dirty="0">
                <a:ea typeface="MS PGothic" charset="-128"/>
              </a:rPr>
              <a:t>Price discrimination occurs when:</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Firms have downward-sloping demand curves.</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Firms can identify different groups of customers with varying price elasticities.</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Firms have the ability to prevent resale among their customers.</a:t>
            </a: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Under price discrimination:</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Some consumers pay a higher price.</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Others are given a discount.</a:t>
            </a:r>
          </a:p>
          <a:p>
            <a:pPr marL="171450" lvl="0" indent="-171450">
              <a:buFont typeface="Arial" charset="0"/>
              <a:buChar char="•"/>
            </a:pPr>
            <a:r>
              <a:rPr lang="en-US" altLang="en-US" baseline="0" dirty="0">
                <a:ea typeface="MS PGothic" charset="-128"/>
              </a:rPr>
              <a:t>Price discrimination</a:t>
            </a:r>
          </a:p>
          <a:p>
            <a:pPr marL="628650" lvl="1" indent="-171450">
              <a:buFont typeface="Arial" charset="0"/>
              <a:buChar char="•"/>
            </a:pPr>
            <a:r>
              <a:rPr lang="en-US" altLang="en-US" baseline="0" dirty="0">
                <a:ea typeface="MS PGothic" charset="-128"/>
              </a:rPr>
              <a:t>Is profitable for the firm</a:t>
            </a:r>
          </a:p>
          <a:p>
            <a:pPr marL="628650" lvl="1" indent="-171450">
              <a:buFont typeface="Arial" charset="0"/>
              <a:buChar char="•"/>
            </a:pPr>
            <a:r>
              <a:rPr lang="en-US" altLang="en-US" baseline="0" dirty="0">
                <a:ea typeface="MS PGothic" charset="-128"/>
              </a:rPr>
              <a:t>Reduces deadweight loss</a:t>
            </a:r>
          </a:p>
          <a:p>
            <a:pPr marL="628650" lvl="1" indent="-171450">
              <a:buFont typeface="Arial" charset="0"/>
              <a:buChar char="•"/>
            </a:pPr>
            <a:r>
              <a:rPr lang="en-US" altLang="en-US" baseline="0" dirty="0">
                <a:ea typeface="MS PGothic" charset="-128"/>
              </a:rPr>
              <a:t>Helps to restore a higher output level</a:t>
            </a:r>
          </a:p>
          <a:p>
            <a:pPr marL="171450" lvl="0" indent="-171450">
              <a:buFont typeface="Arial" charset="0"/>
              <a:buChar char="•"/>
            </a:pPr>
            <a:r>
              <a:rPr lang="en-US" altLang="en-US" baseline="0" dirty="0">
                <a:ea typeface="MS PGothic" charset="-128"/>
              </a:rPr>
              <a:t>While “discrimination” often has a negative connotation, price discrimination is actually good in the sense that it improves overall economic welfare. This is due to the reduction of deadweight loss and the increased number of trades resulting from charging different prices.</a:t>
            </a:r>
          </a:p>
          <a:p>
            <a:pPr marL="628650" lvl="1" indent="-171450">
              <a:buFont typeface="Arial" charset="0"/>
              <a:buChar char="•"/>
            </a:pPr>
            <a:endParaRPr lang="en-US" altLang="en-US" dirty="0">
              <a:ea typeface="MS PGothic"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a:t>
            </a:r>
            <a:r>
              <a:rPr lang="en-US" altLang="en-US" b="1" i="1" dirty="0" smtClean="0"/>
              <a:t>tip:</a:t>
            </a:r>
            <a:endParaRPr lang="en-US" altLang="en-US" b="1" i="1" dirty="0"/>
          </a:p>
          <a:p>
            <a:pPr>
              <a:defRPr/>
            </a:pPr>
            <a:endParaRPr lang="en-US" altLang="en-US" dirty="0"/>
          </a:p>
          <a:p>
            <a:pPr>
              <a:defRPr/>
            </a:pPr>
            <a:r>
              <a:rPr lang="en-US" altLang="en-US" dirty="0"/>
              <a:t>Point out that the word “discrimination” is not meant to be pejorative, as in “racial discrimination” or “gender discrimination.”</a:t>
            </a:r>
          </a:p>
          <a:p>
            <a:pPr>
              <a:defRPr/>
            </a:pPr>
            <a:endParaRPr lang="en-US" altLang="en-US" dirty="0"/>
          </a:p>
          <a:p>
            <a:pPr>
              <a:defRPr/>
            </a:pPr>
            <a:r>
              <a:rPr lang="en-US" altLang="en-US" dirty="0"/>
              <a:t>Make sure to emphasize the point about differences in costs.</a:t>
            </a:r>
          </a:p>
          <a:p>
            <a:pPr>
              <a:defRPr/>
            </a:pPr>
            <a:endParaRPr lang="en-US" altLang="en-US" dirty="0"/>
          </a:p>
          <a:p>
            <a:pPr>
              <a:defRPr/>
            </a:pPr>
            <a:r>
              <a:rPr lang="en-US" altLang="en-US" dirty="0"/>
              <a:t>Price discrimination is beneficial</a:t>
            </a:r>
            <a:r>
              <a:rPr lang="en-US" altLang="en-US" baseline="0" dirty="0"/>
              <a:t> (</a:t>
            </a:r>
            <a:r>
              <a:rPr lang="en-US" altLang="en-US" dirty="0"/>
              <a:t>it increases social welfare),</a:t>
            </a:r>
            <a:r>
              <a:rPr lang="en-US" altLang="en-US" baseline="0" dirty="0"/>
              <a:t> </a:t>
            </a:r>
            <a:r>
              <a:rPr lang="en-US" altLang="en-US" dirty="0"/>
              <a:t>since it allows more consumers to purchase the good or service.</a:t>
            </a:r>
          </a:p>
          <a:p>
            <a:pPr>
              <a:defRPr/>
            </a:pPr>
            <a:endParaRPr lang="en-US" altLang="en-US" dirty="0"/>
          </a:p>
          <a:p>
            <a:pPr>
              <a:defRPr/>
            </a:pPr>
            <a:r>
              <a:rPr lang="en-US" altLang="en-US" dirty="0"/>
              <a:t>On legality:</a:t>
            </a:r>
          </a:p>
          <a:p>
            <a:pPr marL="171450" indent="-171450">
              <a:buFont typeface="Arial" panose="020B0604020202020204" pitchFamily="34" charset="0"/>
              <a:buChar char="•"/>
              <a:defRPr/>
            </a:pPr>
            <a:r>
              <a:rPr lang="en-US" altLang="en-US" dirty="0"/>
              <a:t>Generally, yes.</a:t>
            </a:r>
          </a:p>
          <a:p>
            <a:pPr marL="171450" indent="-171450">
              <a:buFont typeface="Arial" panose="020B0604020202020204" pitchFamily="34" charset="0"/>
              <a:buChar char="•"/>
              <a:defRPr/>
            </a:pPr>
            <a:r>
              <a:rPr lang="en-US" altLang="en-US" dirty="0"/>
              <a:t>You could follow up answering the question of legality by discussing the Clayton Act and Robinson Patman Act.</a:t>
            </a:r>
          </a:p>
          <a:p>
            <a:pPr marL="171450" indent="-171450">
              <a:buFont typeface="Arial" panose="020B0604020202020204" pitchFamily="34" charset="0"/>
              <a:buChar char="•"/>
              <a:defRPr/>
            </a:pPr>
            <a:r>
              <a:rPr lang="en-US" altLang="en-US" dirty="0"/>
              <a:t>Price discrimination is illegal if there is intent to harm rivals.</a:t>
            </a:r>
          </a:p>
          <a:p>
            <a:pPr>
              <a:defRPr/>
            </a:pPr>
            <a:endParaRPr lang="en-US" altLang="en-US" dirty="0"/>
          </a:p>
          <a:p>
            <a:pPr>
              <a:defRPr/>
            </a:pPr>
            <a:r>
              <a:rPr lang="en-US" altLang="en-US" b="0" dirty="0"/>
              <a:t>A more advanced example:</a:t>
            </a:r>
          </a:p>
          <a:p>
            <a:pPr marL="171450" indent="-171450">
              <a:buFont typeface="Arial" panose="020B0604020202020204" pitchFamily="34" charset="0"/>
              <a:buChar char="•"/>
              <a:defRPr/>
            </a:pPr>
            <a:r>
              <a:rPr lang="en-US" altLang="en-US" dirty="0"/>
              <a:t>If you follow the cost argument, if a service is sold at the </a:t>
            </a:r>
            <a:r>
              <a:rPr lang="en-US" altLang="en-US" i="1" dirty="0"/>
              <a:t>same</a:t>
            </a:r>
            <a:r>
              <a:rPr lang="en-US" altLang="en-US" dirty="0"/>
              <a:t> price to two different customers, but the costs of serving them is different, it is another form of price discrimination.</a:t>
            </a:r>
          </a:p>
          <a:p>
            <a:pPr marL="628650" lvl="1" indent="-171450">
              <a:buFont typeface="Arial" panose="020B0604020202020204" pitchFamily="34" charset="0"/>
              <a:buChar char="•"/>
              <a:defRPr/>
            </a:pPr>
            <a:r>
              <a:rPr lang="en-US" altLang="en-US" dirty="0"/>
              <a:t>Simple example: a haircut at Hair </a:t>
            </a:r>
            <a:r>
              <a:rPr lang="en-US" altLang="en-US" dirty="0" err="1"/>
              <a:t>Cuttery</a:t>
            </a:r>
            <a:r>
              <a:rPr lang="en-US" altLang="en-US" dirty="0"/>
              <a:t>.</a:t>
            </a:r>
          </a:p>
          <a:p>
            <a:pPr marL="1314450" lvl="2" indent="-171450">
              <a:buFont typeface="Arial" panose="020B0604020202020204" pitchFamily="34" charset="0"/>
              <a:buChar char="•"/>
              <a:defRPr/>
            </a:pPr>
            <a:r>
              <a:rPr lang="en-US" altLang="en-US" dirty="0"/>
              <a:t>The price of a basic haircut and shampoo is the same regardless of sex. </a:t>
            </a:r>
          </a:p>
          <a:p>
            <a:pPr marL="1314450" lvl="2" indent="-171450">
              <a:buFont typeface="Arial" panose="020B0604020202020204" pitchFamily="34" charset="0"/>
              <a:buChar char="•"/>
              <a:defRPr/>
            </a:pPr>
            <a:r>
              <a:rPr lang="en-US" altLang="en-US" dirty="0"/>
              <a:t>The time to cut a “typical” woman’s hair is more than that for a “typical” man’s hair.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tip:</a:t>
            </a:r>
          </a:p>
          <a:p>
            <a:pPr>
              <a:defRPr/>
            </a:pPr>
            <a:r>
              <a:rPr lang="en-US" altLang="en-US" b="0" i="1" dirty="0"/>
              <a:t>Click through the slide to reveal each example.</a:t>
            </a:r>
          </a:p>
          <a:p>
            <a:pPr marL="171450" indent="-171450">
              <a:buFont typeface="Arial" charset="0"/>
              <a:buChar char="•"/>
              <a:defRPr/>
            </a:pPr>
            <a:r>
              <a:rPr lang="en-US" altLang="en-US" b="0" dirty="0"/>
              <a:t>As you reveal each example:</a:t>
            </a:r>
          </a:p>
          <a:p>
            <a:pPr marL="628650" lvl="1" indent="-171450">
              <a:buFont typeface="Arial" charset="0"/>
              <a:buChar char="•"/>
              <a:defRPr/>
            </a:pPr>
            <a:r>
              <a:rPr lang="en-US" altLang="en-US" dirty="0"/>
              <a:t>Ask students in what way are these examples of price discrimination:</a:t>
            </a:r>
          </a:p>
          <a:p>
            <a:pPr marL="1314450" lvl="2" indent="-171450">
              <a:buFont typeface="Arial" panose="020B0604020202020204" pitchFamily="34" charset="0"/>
              <a:buChar char="•"/>
              <a:defRPr/>
            </a:pPr>
            <a:r>
              <a:rPr lang="en-US" altLang="en-US" dirty="0"/>
              <a:t>Who pays the higher/lower price?</a:t>
            </a:r>
          </a:p>
          <a:p>
            <a:pPr marL="1314450" lvl="2" indent="-171450">
              <a:buFont typeface="Arial" panose="020B0604020202020204" pitchFamily="34" charset="0"/>
              <a:buChar char="•"/>
              <a:defRPr/>
            </a:pPr>
            <a:r>
              <a:rPr lang="en-US" altLang="en-US" dirty="0"/>
              <a:t>How does the seller know which consumer to charge the higher/lower price?</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Some additional</a:t>
            </a:r>
            <a:r>
              <a:rPr lang="en-US" altLang="en-US" baseline="0" dirty="0"/>
              <a:t> points to make</a:t>
            </a:r>
            <a:r>
              <a:rPr lang="en-US" altLang="en-US" dirty="0"/>
              <a:t>:</a:t>
            </a:r>
          </a:p>
          <a:p>
            <a:pPr marL="171450" indent="-171450">
              <a:buFont typeface="Arial" panose="020B0604020202020204" pitchFamily="34" charset="0"/>
              <a:buChar char="•"/>
              <a:defRPr/>
            </a:pPr>
            <a:r>
              <a:rPr lang="en-US" altLang="en-US" dirty="0"/>
              <a:t>Hard cover versus paperback: intertemporal price discrimination</a:t>
            </a:r>
          </a:p>
          <a:p>
            <a:pPr marL="171450" indent="-171450">
              <a:buFont typeface="Arial" panose="020B0604020202020204" pitchFamily="34" charset="0"/>
              <a:buChar char="•"/>
              <a:defRPr/>
            </a:pPr>
            <a:r>
              <a:rPr lang="en-US" altLang="en-US" dirty="0"/>
              <a:t>Textbooks: books are not exactly the same. International versions, which sell at a lower price, tend to have lower quality (not as many colors, cheaper paper).</a:t>
            </a:r>
          </a:p>
          <a:p>
            <a:pPr marL="171450" indent="-171450">
              <a:buFont typeface="Arial" panose="020B0604020202020204" pitchFamily="34" charset="0"/>
              <a:buChar char="•"/>
              <a:defRPr/>
            </a:pPr>
            <a:endParaRPr lang="en-US" altLang="en-US" dirty="0"/>
          </a:p>
          <a:p>
            <a:pPr marL="0" indent="0">
              <a:buFont typeface="Arial" panose="020B0604020202020204" pitchFamily="34" charset="0"/>
              <a:buNone/>
              <a:defRPr/>
            </a:pPr>
            <a:r>
              <a:rPr lang="en-US" altLang="en-US" b="1" i="1" dirty="0"/>
              <a:t>Real-world</a:t>
            </a:r>
            <a:r>
              <a:rPr lang="en-US" altLang="en-US" b="1" i="1" baseline="0" dirty="0"/>
              <a:t> example: </a:t>
            </a:r>
            <a:r>
              <a:rPr lang="en-US" altLang="en-US" b="0" i="0" baseline="0" dirty="0"/>
              <a:t>Student Resells Cheaper Foreign Textbooks and Gets Sued for Copyright Infringement (See Tip </a:t>
            </a:r>
            <a:r>
              <a:rPr lang="en-US" altLang="en-US" b="0" i="0" baseline="0" dirty="0" smtClean="0"/>
              <a:t>#417)</a:t>
            </a:r>
            <a:endParaRPr lang="en-US" altLang="en-US" b="1" i="1" dirty="0"/>
          </a:p>
          <a:p>
            <a:pPr marL="171450" lvl="0" indent="-171450">
              <a:buFont typeface="Arial" panose="020B0604020202020204" pitchFamily="34" charset="0"/>
              <a:buChar char="•"/>
              <a:defRPr/>
            </a:pPr>
            <a:r>
              <a:rPr lang="en-US" altLang="en-US" dirty="0"/>
              <a:t>This example is of a court case of a student who is being sued for buying textbooks at the low international price and reselling them domestically. Ask students when this strategy is profitable for the student (ignoring being sued).</a:t>
            </a:r>
          </a:p>
          <a:p>
            <a:pPr>
              <a:defRPr/>
            </a:pPr>
            <a:endParaRPr lang="en-US" altLang="en-US" b="1" dirty="0"/>
          </a:p>
          <a:p>
            <a:pPr>
              <a:defRPr/>
            </a:pPr>
            <a:endParaRPr lang="en-US" altLang="en-US" b="1" dirty="0"/>
          </a:p>
          <a:p>
            <a:pPr>
              <a:defRPr/>
            </a:pPr>
            <a:endParaRPr lang="en-US" altLang="en-US" b="1" dirty="0"/>
          </a:p>
          <a:p>
            <a:pPr>
              <a:defRPr/>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Real-world</a:t>
            </a:r>
            <a:r>
              <a:rPr lang="en-US" altLang="en-US" b="1" i="1" baseline="0" dirty="0"/>
              <a:t> example: </a:t>
            </a:r>
            <a:r>
              <a:rPr lang="en-US" altLang="en-US" b="0" i="0" baseline="0" dirty="0"/>
              <a:t>Price Discrimination Based on Height (See Tip #393)</a:t>
            </a:r>
            <a:endParaRPr lang="en-US" altLang="en-US" b="1" i="1" dirty="0"/>
          </a:p>
          <a:p>
            <a:pPr>
              <a:defRPr/>
            </a:pPr>
            <a:r>
              <a:rPr lang="en-US" dirty="0"/>
              <a:t>A discount for the elderly makes sense, but ask students why they think prices are segmented according to height.</a:t>
            </a:r>
          </a:p>
          <a:p>
            <a:pPr marL="171450" indent="-171450">
              <a:buFont typeface="Arial" panose="020B0604020202020204" pitchFamily="34" charset="0"/>
              <a:buChar char="•"/>
              <a:defRPr/>
            </a:pPr>
            <a:r>
              <a:rPr lang="en-US" dirty="0"/>
              <a:t>The Ultimate Guide suggests that it is a tax on Western foreigners, who tend to be taller than locals.</a:t>
            </a:r>
          </a:p>
          <a:p>
            <a:pPr marL="171450" indent="-171450">
              <a:buFont typeface="Arial" panose="020B0604020202020204" pitchFamily="34" charset="0"/>
              <a:buChar char="•"/>
              <a:defRPr/>
            </a:pPr>
            <a:r>
              <a:rPr lang="en-US" dirty="0"/>
              <a:t>Ask students whether there is a simpler explanation: </a:t>
            </a:r>
          </a:p>
          <a:p>
            <a:pPr marL="628650" lvl="1" indent="-171450">
              <a:buFont typeface="Arial" panose="020B0604020202020204" pitchFamily="34" charset="0"/>
              <a:buChar char="•"/>
              <a:defRPr/>
            </a:pPr>
            <a:r>
              <a:rPr lang="en-US" dirty="0"/>
              <a:t>What if the price was for an all-you-can-eat buffet</a:t>
            </a:r>
            <a:r>
              <a:rPr lang="en-US" dirty="0" smtClean="0"/>
              <a:t>?\</a:t>
            </a:r>
          </a:p>
          <a:p>
            <a:pPr marL="457200" lvl="1" indent="0">
              <a:buFont typeface="Arial" panose="020B0604020202020204" pitchFamily="34" charset="0"/>
              <a:buNone/>
              <a:defRPr/>
            </a:pPr>
            <a:endParaRPr lang="en-US" dirty="0" smtClean="0"/>
          </a:p>
          <a:p>
            <a:pPr marL="0" lvl="0" indent="0">
              <a:buFont typeface="Arial" panose="020B0604020202020204" pitchFamily="34" charset="0"/>
              <a:buNone/>
              <a:defRPr/>
            </a:pPr>
            <a:r>
              <a:rPr lang="en-US" dirty="0" smtClean="0"/>
              <a:t>[Wayne </a:t>
            </a:r>
            <a:r>
              <a:rPr lang="en-US" dirty="0" err="1" smtClean="0"/>
              <a:t>Geerling</a:t>
            </a:r>
            <a:r>
              <a:rPr lang="en-US" dirty="0"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Real-world</a:t>
            </a:r>
            <a:r>
              <a:rPr lang="en-US" altLang="en-US" b="1" i="1" baseline="0" dirty="0"/>
              <a:t> example</a:t>
            </a:r>
            <a:r>
              <a:rPr lang="en-US" altLang="en-US" b="1" i="1" dirty="0"/>
              <a:t>: </a:t>
            </a:r>
            <a:r>
              <a:rPr lang="en-US" dirty="0"/>
              <a:t>Price Discrimination Gone Wrong (See Tip #397</a:t>
            </a:r>
            <a:r>
              <a:rPr lang="en-US" dirty="0" smtClean="0"/>
              <a:t>)</a:t>
            </a:r>
          </a:p>
          <a:p>
            <a:pPr>
              <a:defRPr/>
            </a:pPr>
            <a:endParaRPr lang="en-US" altLang="en-US" b="1" i="1" dirty="0" smtClean="0"/>
          </a:p>
          <a:p>
            <a:pPr>
              <a:defRPr/>
            </a:pPr>
            <a:r>
              <a:rPr lang="en-US" altLang="en-US" b="0" i="0" dirty="0" smtClean="0"/>
              <a:t>[Wayne </a:t>
            </a:r>
            <a:r>
              <a:rPr lang="en-US" altLang="en-US" b="0" i="0" dirty="0" err="1" smtClean="0"/>
              <a:t>Geerling</a:t>
            </a:r>
            <a:r>
              <a:rPr lang="en-US" altLang="en-US" b="0" i="0" dirty="0" smtClean="0"/>
              <a:t>]</a:t>
            </a:r>
            <a:endParaRPr lang="en-US" altLang="en-US" b="0" i="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a:t>Edit Master text styles</a:t>
            </a:r>
          </a:p>
        </p:txBody>
      </p:sp>
    </p:spTree>
    <p:extLst>
      <p:ext uri="{BB962C8B-B14F-4D97-AF65-F5344CB8AC3E}">
        <p14:creationId xmlns:p14="http://schemas.microsoft.com/office/powerpoint/2010/main" val="187737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9455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13474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74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664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9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a:defRPr/>
            </a:pPr>
            <a:endParaRPr lang="en-US" altLang="en-US" sz="20000" b="1" dirty="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66968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0" indent="0">
              <a:buNone/>
              <a:defRPr sz="2400"/>
            </a:lvl1pPr>
            <a:lvl2pPr marL="914400" indent="-457200">
              <a:buFont typeface="Arial" panose="020B0604020202020204" pitchFamily="34" charset="0"/>
              <a:buChar char="•"/>
              <a:defRPr sz="2400"/>
            </a:lvl2pPr>
          </a:lstStyle>
          <a:p>
            <a:pPr lvl="0"/>
            <a:r>
              <a:rPr lang="en-US" dirty="0"/>
              <a:t>Click to edit Master </a:t>
            </a:r>
            <a:r>
              <a:rPr lang="en-US"/>
              <a:t>text styles</a:t>
            </a:r>
          </a:p>
          <a:p>
            <a:pPr lvl="1"/>
            <a:r>
              <a:rPr lang="en-US"/>
              <a:t>Second </a:t>
            </a:r>
            <a:r>
              <a:rPr lang="en-US" dirty="0"/>
              <a:t>level</a:t>
            </a:r>
          </a:p>
        </p:txBody>
      </p:sp>
    </p:spTree>
    <p:extLst>
      <p:ext uri="{BB962C8B-B14F-4D97-AF65-F5344CB8AC3E}">
        <p14:creationId xmlns:p14="http://schemas.microsoft.com/office/powerpoint/2010/main" val="511363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Lst>
  <p:txStyles>
    <p:titleStyle>
      <a:lvl1pPr algn="l" defTabSz="457200" rtl="0" eaLnBrk="1" fontAlgn="base" hangingPunct="1">
        <a:spcBef>
          <a:spcPct val="0"/>
        </a:spcBef>
        <a:spcAft>
          <a:spcPct val="0"/>
        </a:spcAft>
        <a:defRPr sz="4400" b="1" kern="1200">
          <a:solidFill>
            <a:schemeClr val="tx1"/>
          </a:solidFill>
          <a:latin typeface="Arial"/>
          <a:ea typeface="MS PGothic" pitchFamily="34" charset="-128"/>
          <a:cs typeface="Arial"/>
        </a:defRPr>
      </a:lvl1pPr>
      <a:lvl2pPr algn="l" defTabSz="457200" rtl="0" eaLnBrk="1" fontAlgn="base" hangingPunct="1">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4400" b="1">
          <a:solidFill>
            <a:schemeClr val="tx1"/>
          </a:solidFill>
          <a:latin typeface="Helvetica Neue" charset="0"/>
          <a:ea typeface="ＭＳ Ｐゴシック" charset="0"/>
        </a:defRPr>
      </a:lvl6pPr>
      <a:lvl7pPr marL="914400" algn="l" defTabSz="457200" rtl="0" eaLnBrk="1" fontAlgn="base" hangingPunct="1">
        <a:spcBef>
          <a:spcPct val="0"/>
        </a:spcBef>
        <a:spcAft>
          <a:spcPct val="0"/>
        </a:spcAft>
        <a:defRPr sz="4400" b="1">
          <a:solidFill>
            <a:schemeClr val="tx1"/>
          </a:solidFill>
          <a:latin typeface="Helvetica Neue" charset="0"/>
          <a:ea typeface="ＭＳ Ｐゴシック" charset="0"/>
        </a:defRPr>
      </a:lvl7pPr>
      <a:lvl8pPr marL="1371600" algn="l" defTabSz="457200" rtl="0" eaLnBrk="1" fontAlgn="base" hangingPunct="1">
        <a:spcBef>
          <a:spcPct val="0"/>
        </a:spcBef>
        <a:spcAft>
          <a:spcPct val="0"/>
        </a:spcAft>
        <a:defRPr sz="4400" b="1">
          <a:solidFill>
            <a:schemeClr val="tx1"/>
          </a:solidFill>
          <a:latin typeface="Helvetica Neue" charset="0"/>
          <a:ea typeface="ＭＳ Ｐゴシック" charset="0"/>
        </a:defRPr>
      </a:lvl8pPr>
      <a:lvl9pPr marL="1828800" algn="l" defTabSz="457200" rtl="0" eaLnBrk="1" fontAlgn="base" hangingPunct="1">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6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32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Neue"/>
          <a:ea typeface="Helvetica Neue" charset="0"/>
          <a:cs typeface="Helvetica Neue"/>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Neue"/>
          <a:ea typeface="Helvetica Neue" charset="0"/>
          <a:cs typeface="Helvetica Neue"/>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051"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3075"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454"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455"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459" r:id="rId1"/>
    <p:sldLayoutId id="2147484460" r:id="rId2"/>
  </p:sldLayoutIdLst>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iig.wwnorton.com/prinecomi2/full/page/392_advertising_in_minority_report"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5" Type="http://schemas.openxmlformats.org/officeDocument/2006/relationships/image" Target="../media/image18.jpeg"/><Relationship Id="rId16"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s://iig.wwnorton.com/prinecomi2/full/page/389_price_discrimination_in_the_ally_bank_commercial" TargetMode="External"/><Relationship Id="rId4" Type="http://schemas.openxmlformats.org/officeDocument/2006/relationships/image" Target="../media/image1.emf"/><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s://iig.wwnorton.com/prinecomi2/full/page/407_price_discrimination_in_legally_blonde" TargetMode="External"/><Relationship Id="rId4" Type="http://schemas.openxmlformats.org/officeDocument/2006/relationships/image" Target="../media/image31.emf"/><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s://iig.wwnorton.com/prinecomi2/full/page/410_price_discrimination_in_extreme_couponing" TargetMode="External"/><Relationship Id="rId4" Type="http://schemas.openxmlformats.org/officeDocument/2006/relationships/image" Target="../media/image33.emf"/><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s://iig.wwnorton.com/prinecomi2/full/page/408_business_ethics_in_its_always_sunny_in_philadelphia" TargetMode="External"/><Relationship Id="rId4" Type="http://schemas.openxmlformats.org/officeDocument/2006/relationships/image" Target="../media/image1.emf"/><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729038" y="1350963"/>
            <a:ext cx="5106987" cy="4179887"/>
          </a:xfrm>
        </p:spPr>
        <p:txBody>
          <a:bodyPr>
            <a:normAutofit/>
          </a:bodyPr>
          <a:lstStyle/>
          <a:p>
            <a:pPr eaLnBrk="1" hangingPunct="1"/>
            <a:r>
              <a:rPr lang="en-US" altLang="en-US" cap="none">
                <a:latin typeface="Helvetica Neue" charset="0"/>
                <a:ea typeface="MS PGothic" charset="-128"/>
                <a:cs typeface="Arial" charset="0"/>
              </a:rPr>
              <a:t>Price Discrimination</a:t>
            </a:r>
          </a:p>
        </p:txBody>
      </p:sp>
      <p:sp>
        <p:nvSpPr>
          <p:cNvPr id="11267" name="Text Placeholder 2"/>
          <p:cNvSpPr>
            <a:spLocks noGrp="1"/>
          </p:cNvSpPr>
          <p:nvPr>
            <p:ph type="body" sz="quarter" idx="10"/>
          </p:nvPr>
        </p:nvSpPr>
        <p:spPr>
          <a:xfrm>
            <a:off x="323850" y="1350963"/>
            <a:ext cx="3116263" cy="4179887"/>
          </a:xfrm>
        </p:spPr>
        <p:txBody>
          <a:bodyPr/>
          <a:lstStyle/>
          <a:p>
            <a:pPr eaLnBrk="1" hangingPunct="1"/>
            <a:r>
              <a:rPr lang="en-US" altLang="x-none" dirty="0">
                <a:solidFill>
                  <a:srgbClr val="1492C7"/>
                </a:solidFill>
                <a:latin typeface="Helvetica Neue Medium" charset="0"/>
                <a:ea typeface="MS PGothic" charset="-128"/>
                <a:cs typeface="Arial" charset="0"/>
              </a:rPr>
              <a:t>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Economics in </a:t>
            </a:r>
            <a:r>
              <a:rPr lang="en-US" altLang="en-US" i="1" dirty="0">
                <a:latin typeface="Arial" charset="0"/>
                <a:ea typeface="MS PGothic" charset="-128"/>
                <a:cs typeface="Arial" charset="0"/>
              </a:rPr>
              <a:t>Minority Report</a:t>
            </a:r>
            <a:endParaRPr lang="en-US" altLang="en-US" dirty="0">
              <a:latin typeface="Arial" charset="0"/>
              <a:ea typeface="MS PGothic" charset="-128"/>
              <a:cs typeface="Arial" charset="0"/>
            </a:endParaRPr>
          </a:p>
        </p:txBody>
      </p:sp>
      <p:sp>
        <p:nvSpPr>
          <p:cNvPr id="20483" name="Content Placeholder 2"/>
          <p:cNvSpPr>
            <a:spLocks noGrp="1"/>
          </p:cNvSpPr>
          <p:nvPr>
            <p:ph idx="1"/>
          </p:nvPr>
        </p:nvSpPr>
        <p:spPr>
          <a:xfrm>
            <a:off x="457200" y="1712913"/>
            <a:ext cx="8229600" cy="4895850"/>
          </a:xfrm>
        </p:spPr>
        <p:txBody>
          <a:bodyPr/>
          <a:lstStyle/>
          <a:p>
            <a:pPr>
              <a:buFontTx/>
              <a:buChar char="•"/>
            </a:pPr>
            <a:r>
              <a:rPr lang="en-US" altLang="en-US" sz="3200" dirty="0">
                <a:latin typeface="Arial" charset="0"/>
                <a:ea typeface="MS PGothic" charset="-128"/>
                <a:cs typeface="Arial" charset="0"/>
              </a:rPr>
              <a:t>The future of advertising.</a:t>
            </a:r>
          </a:p>
        </p:txBody>
      </p:sp>
      <p:pic>
        <p:nvPicPr>
          <p:cNvPr id="20484" name="Picture 4" descr="Tip #392: Advertising in Minority Report">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97300" y="3424238"/>
            <a:ext cx="15494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527175"/>
          </a:xfrm>
        </p:spPr>
        <p:txBody>
          <a:bodyPr/>
          <a:lstStyle/>
          <a:p>
            <a:r>
              <a:rPr lang="en-US" altLang="en-US">
                <a:latin typeface="Arial" charset="0"/>
                <a:ea typeface="MS PGothic" charset="-128"/>
                <a:cs typeface="Arial" charset="0"/>
              </a:rPr>
              <a:t>Conditions of Price Discrimination</a:t>
            </a:r>
          </a:p>
        </p:txBody>
      </p:sp>
      <p:sp>
        <p:nvSpPr>
          <p:cNvPr id="11267"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What two conditions must be met for price discrimination to be successful?</a:t>
            </a:r>
          </a:p>
          <a:p>
            <a:pPr marL="971550" lvl="1" indent="-514350">
              <a:buFont typeface="Calibri" charset="0"/>
              <a:buAutoNum type="arabicPeriod"/>
            </a:pPr>
            <a:r>
              <a:rPr lang="en-US" altLang="en-US" sz="2800" dirty="0">
                <a:latin typeface="Arial" charset="0"/>
                <a:ea typeface="MS PGothic" charset="-128"/>
                <a:cs typeface="Arial" charset="0"/>
              </a:rPr>
              <a:t>Firm must be able to distinguish groups of buyers with different price elasticities of demand (different willingness to pay).</a:t>
            </a:r>
          </a:p>
          <a:p>
            <a:pPr marL="971550" lvl="1" indent="-514350">
              <a:buFont typeface="Calibri" charset="0"/>
              <a:buAutoNum type="arabicPeriod"/>
            </a:pPr>
            <a:r>
              <a:rPr lang="en-US" altLang="en-US" sz="2800" dirty="0">
                <a:latin typeface="Arial" charset="0"/>
                <a:ea typeface="MS PGothic" charset="-128"/>
                <a:cs typeface="Arial" charset="0"/>
              </a:rPr>
              <a:t>Firm must prevent resale of the good or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527175"/>
          </a:xfrm>
        </p:spPr>
        <p:txBody>
          <a:bodyPr/>
          <a:lstStyle/>
          <a:p>
            <a:r>
              <a:rPr lang="en-US" altLang="en-US">
                <a:latin typeface="Arial" charset="0"/>
                <a:ea typeface="MS PGothic" charset="-128"/>
                <a:cs typeface="Arial" charset="0"/>
              </a:rPr>
              <a:t>Distinguishing Groups </a:t>
            </a:r>
            <a:br>
              <a:rPr lang="en-US" altLang="en-US">
                <a:latin typeface="Arial" charset="0"/>
                <a:ea typeface="MS PGothic" charset="-128"/>
                <a:cs typeface="Arial" charset="0"/>
              </a:rPr>
            </a:br>
            <a:r>
              <a:rPr lang="en-US" altLang="en-US">
                <a:latin typeface="Arial" charset="0"/>
                <a:ea typeface="MS PGothic" charset="-128"/>
                <a:cs typeface="Arial" charset="0"/>
              </a:rPr>
              <a:t>of Buyers</a:t>
            </a:r>
          </a:p>
        </p:txBody>
      </p:sp>
      <p:sp>
        <p:nvSpPr>
          <p:cNvPr id="12291" name="Content Placeholder 2"/>
          <p:cNvSpPr>
            <a:spLocks noGrp="1"/>
          </p:cNvSpPr>
          <p:nvPr>
            <p:ph idx="1"/>
          </p:nvPr>
        </p:nvSpPr>
        <p:spPr>
          <a:xfrm>
            <a:off x="457200" y="1712913"/>
            <a:ext cx="8229600" cy="4895850"/>
          </a:xfrm>
        </p:spPr>
        <p:txBody>
          <a:bodyPr/>
          <a:lstStyle/>
          <a:p>
            <a:r>
              <a:rPr lang="en-US" altLang="en-US" sz="2800" dirty="0">
                <a:latin typeface="Arial" charset="0"/>
                <a:ea typeface="MS PGothic" charset="-128"/>
                <a:cs typeface="Arial" charset="0"/>
              </a:rPr>
              <a:t>General pricing rule</a:t>
            </a:r>
          </a:p>
          <a:p>
            <a:pPr lvl="1"/>
            <a:r>
              <a:rPr lang="en-US" altLang="en-US" sz="2400" dirty="0">
                <a:latin typeface="Arial" charset="0"/>
                <a:ea typeface="MS PGothic" charset="-128"/>
                <a:cs typeface="Arial" charset="0"/>
              </a:rPr>
              <a:t>Charge higher price to relatively inelastic consumers: insensitive to price</a:t>
            </a:r>
          </a:p>
          <a:p>
            <a:pPr lvl="1"/>
            <a:r>
              <a:rPr lang="en-US" altLang="en-US" sz="2400" dirty="0">
                <a:latin typeface="Arial" charset="0"/>
                <a:ea typeface="MS PGothic" charset="-128"/>
                <a:cs typeface="Arial" charset="0"/>
              </a:rPr>
              <a:t>Charge lower price to </a:t>
            </a:r>
            <a:r>
              <a:rPr lang="en-US" altLang="en-US" sz="2400" dirty="0" smtClean="0">
                <a:latin typeface="Arial" charset="0"/>
                <a:ea typeface="MS PGothic" charset="-128"/>
                <a:cs typeface="Arial" charset="0"/>
              </a:rPr>
              <a:t>relatively </a:t>
            </a:r>
            <a:r>
              <a:rPr lang="en-US" altLang="en-US" sz="2400" dirty="0">
                <a:latin typeface="Arial" charset="0"/>
                <a:ea typeface="MS PGothic" charset="-128"/>
                <a:cs typeface="Arial" charset="0"/>
              </a:rPr>
              <a:t>elastic consumers: sensitive to price</a:t>
            </a:r>
            <a:endParaRPr lang="en-US" altLang="en-US" sz="2800" dirty="0">
              <a:latin typeface="Arial" charset="0"/>
              <a:ea typeface="MS PGothic" charset="-128"/>
              <a:cs typeface="Arial" charset="0"/>
            </a:endParaRPr>
          </a:p>
          <a:p>
            <a:r>
              <a:rPr lang="en-US" altLang="en-US" sz="2800" dirty="0">
                <a:latin typeface="Arial" charset="0"/>
                <a:ea typeface="MS PGothic" charset="-128"/>
                <a:cs typeface="Arial" charset="0"/>
              </a:rPr>
              <a:t>How do firms distinguish different groups?</a:t>
            </a:r>
          </a:p>
          <a:p>
            <a:pPr lvl="1"/>
            <a:r>
              <a:rPr lang="en-US" altLang="en-US" sz="2400" dirty="0">
                <a:latin typeface="Arial" charset="0"/>
                <a:ea typeface="MS PGothic" charset="-128"/>
                <a:cs typeface="Arial" charset="0"/>
              </a:rPr>
              <a:t>Easily observable characteristics</a:t>
            </a:r>
          </a:p>
          <a:p>
            <a:pPr lvl="1"/>
            <a:r>
              <a:rPr lang="en-US" altLang="en-US" sz="2400" dirty="0">
                <a:latin typeface="Arial" charset="0"/>
                <a:ea typeface="MS PGothic" charset="-128"/>
                <a:cs typeface="Arial" charset="0"/>
              </a:rPr>
              <a:t>Consumers identify themselves</a:t>
            </a:r>
          </a:p>
          <a:p>
            <a:pPr lvl="1"/>
            <a:r>
              <a:rPr lang="en-US" altLang="en-US" sz="2400" dirty="0">
                <a:latin typeface="Arial" charset="0"/>
                <a:ea typeface="MS PGothic" charset="-128"/>
                <a:cs typeface="Arial" charset="0"/>
              </a:rPr>
              <a:t>Consumers </a:t>
            </a:r>
            <a:r>
              <a:rPr lang="ja-JP" altLang="en-US" sz="2400" dirty="0">
                <a:latin typeface="Arial" charset="0"/>
                <a:ea typeface="MS PGothic" charset="-128"/>
                <a:cs typeface="Arial" charset="0"/>
              </a:rPr>
              <a:t>“</a:t>
            </a:r>
            <a:r>
              <a:rPr lang="en-US" altLang="ja-JP" sz="2400" dirty="0">
                <a:latin typeface="Arial" charset="0"/>
                <a:ea typeface="MS PGothic" charset="-128"/>
                <a:cs typeface="Arial" charset="0"/>
              </a:rPr>
              <a:t>self-select</a:t>
            </a:r>
            <a:r>
              <a:rPr lang="ja-JP" altLang="en-US" sz="2400" dirty="0">
                <a:latin typeface="Arial" charset="0"/>
                <a:ea typeface="MS PGothic" charset="-128"/>
                <a:cs typeface="Arial" charset="0"/>
              </a:rPr>
              <a:t>”</a:t>
            </a:r>
            <a:r>
              <a:rPr lang="en-US" altLang="ja-JP" sz="2400" dirty="0">
                <a:latin typeface="Arial" charset="0"/>
                <a:ea typeface="MS PGothic" charset="-128"/>
                <a:cs typeface="Arial" charset="0"/>
              </a:rPr>
              <a:t> into a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Preventing Resale</a:t>
            </a:r>
            <a:r>
              <a:rPr lang="en-US" dirty="0"/>
              <a:t>—</a:t>
            </a:r>
            <a:r>
              <a:rPr lang="en-US" altLang="en-US" dirty="0">
                <a:latin typeface="Arial" charset="0"/>
                <a:ea typeface="MS PGothic" charset="-128"/>
                <a:cs typeface="Arial" charset="0"/>
              </a:rPr>
              <a:t>1 </a:t>
            </a:r>
          </a:p>
        </p:txBody>
      </p:sp>
      <p:sp>
        <p:nvSpPr>
          <p:cNvPr id="23555"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Why does a firm have to be able to prevent resale?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0"/>
            <a:ext cx="8229600" cy="1527175"/>
          </a:xfrm>
        </p:spPr>
        <p:txBody>
          <a:bodyPr/>
          <a:lstStyle/>
          <a:p>
            <a:r>
              <a:rPr lang="en-US" altLang="en-US"/>
              <a:t>Resale Example</a:t>
            </a:r>
          </a:p>
        </p:txBody>
      </p:sp>
      <p:sp>
        <p:nvSpPr>
          <p:cNvPr id="24579" name="Content Placeholder 2"/>
          <p:cNvSpPr>
            <a:spLocks noGrp="1"/>
          </p:cNvSpPr>
          <p:nvPr>
            <p:ph idx="4294967295"/>
          </p:nvPr>
        </p:nvSpPr>
        <p:spPr>
          <a:xfrm>
            <a:off x="457200" y="1527175"/>
            <a:ext cx="8229600" cy="2162175"/>
          </a:xfrm>
        </p:spPr>
        <p:txBody>
          <a:bodyPr/>
          <a:lstStyle/>
          <a:p>
            <a:r>
              <a:rPr lang="en-US" altLang="en-US" sz="3200" dirty="0"/>
              <a:t>Suppose your university sells a popular magazine publication called </a:t>
            </a:r>
            <a:r>
              <a:rPr lang="en-US" altLang="ja-JP" sz="3200" i="1" dirty="0"/>
              <a:t>U Magazine</a:t>
            </a:r>
            <a:r>
              <a:rPr lang="en-US" altLang="ja-JP" sz="3200" dirty="0"/>
              <a:t>.</a:t>
            </a:r>
          </a:p>
          <a:p>
            <a:r>
              <a:rPr lang="en-US" altLang="en-US" sz="3200" dirty="0"/>
              <a:t>The magazines are sold to everyone on campus, and the following signs are displayed:</a:t>
            </a:r>
          </a:p>
        </p:txBody>
      </p:sp>
      <p:sp>
        <p:nvSpPr>
          <p:cNvPr id="4" name="TextBox 3"/>
          <p:cNvSpPr txBox="1">
            <a:spLocks noChangeArrowheads="1"/>
          </p:cNvSpPr>
          <p:nvPr/>
        </p:nvSpPr>
        <p:spPr bwMode="auto">
          <a:xfrm>
            <a:off x="1905000" y="4265613"/>
            <a:ext cx="1981200" cy="1754187"/>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Font typeface="Arial" charset="0"/>
              <a:buChar char="•"/>
              <a:defRPr sz="3600">
                <a:solidFill>
                  <a:schemeClr val="tx1"/>
                </a:solidFill>
                <a:latin typeface="Arial" charset="0"/>
                <a:ea typeface="MS PGothic" charset="-128"/>
              </a:defRPr>
            </a:lvl1pPr>
            <a:lvl2pPr marL="742950" indent="-285750" eaLnBrk="0" hangingPunct="0">
              <a:spcBef>
                <a:spcPct val="20000"/>
              </a:spcBef>
              <a:buFont typeface="Arial" charset="0"/>
              <a:buChar char="–"/>
              <a:defRPr sz="3200">
                <a:solidFill>
                  <a:schemeClr val="tx1"/>
                </a:solidFill>
                <a:latin typeface="Arial" charset="0"/>
                <a:ea typeface="MS PGothic" charset="-128"/>
              </a:defRPr>
            </a:lvl2pPr>
            <a:lvl3pPr marL="1143000" indent="-228600" eaLnBrk="0" hangingPunct="0">
              <a:spcBef>
                <a:spcPct val="20000"/>
              </a:spcBef>
              <a:buFont typeface="Arial" charset="0"/>
              <a:buChar char="•"/>
              <a:defRPr sz="2400">
                <a:solidFill>
                  <a:schemeClr val="tx1"/>
                </a:solidFill>
                <a:latin typeface="Helvetica Neue" charset="0"/>
                <a:ea typeface="MS PGothic" charset="-128"/>
              </a:defRPr>
            </a:lvl3pPr>
            <a:lvl4pPr marL="1600200" indent="-228600" eaLnBrk="0" hangingPunct="0">
              <a:spcBef>
                <a:spcPct val="20000"/>
              </a:spcBef>
              <a:buFont typeface="Arial" charset="0"/>
              <a:buChar char="–"/>
              <a:defRPr sz="2000">
                <a:solidFill>
                  <a:schemeClr val="tx1"/>
                </a:solidFill>
                <a:latin typeface="Helvetica Neue" charset="0"/>
                <a:ea typeface="MS PGothic" charset="-128"/>
              </a:defRPr>
            </a:lvl4pPr>
            <a:lvl5pPr marL="2057400" indent="-228600" eaLnBrk="0" hangingPunct="0">
              <a:spcBef>
                <a:spcPct val="20000"/>
              </a:spcBef>
              <a:buFont typeface="Arial" charset="0"/>
              <a:buChar char="»"/>
              <a:defRPr sz="2000">
                <a:solidFill>
                  <a:schemeClr val="tx1"/>
                </a:solidFill>
                <a:latin typeface="Helvetica Neue"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9pPr>
          </a:lstStyle>
          <a:p>
            <a:pPr algn="ctr" eaLnBrk="1" hangingPunct="1">
              <a:spcBef>
                <a:spcPct val="0"/>
              </a:spcBef>
              <a:buFontTx/>
              <a:buNone/>
            </a:pPr>
            <a:r>
              <a:rPr lang="en-US" altLang="en-US" sz="2000" b="1" i="1" dirty="0">
                <a:latin typeface="Rockwell" charset="0"/>
                <a:ea typeface="Batang" charset="-127"/>
                <a:cs typeface="Arial" charset="0"/>
              </a:rPr>
              <a:t>U  Magazine</a:t>
            </a:r>
          </a:p>
          <a:p>
            <a:pPr algn="ctr" eaLnBrk="1" hangingPunct="1">
              <a:spcBef>
                <a:spcPct val="0"/>
              </a:spcBef>
              <a:buFontTx/>
              <a:buNone/>
            </a:pPr>
            <a:endParaRPr lang="en-US" altLang="en-US" sz="2000" b="1" dirty="0">
              <a:latin typeface="Rockwell" charset="0"/>
              <a:ea typeface="Batang" charset="-127"/>
              <a:cs typeface="Arial" charset="0"/>
            </a:endParaRPr>
          </a:p>
          <a:p>
            <a:pPr algn="ctr" eaLnBrk="1" hangingPunct="1">
              <a:spcBef>
                <a:spcPct val="0"/>
              </a:spcBef>
              <a:buFontTx/>
              <a:buNone/>
            </a:pPr>
            <a:r>
              <a:rPr lang="en-US" altLang="en-US" sz="2000" b="1" dirty="0">
                <a:latin typeface="Rockwell" charset="0"/>
                <a:ea typeface="Batang" charset="-127"/>
                <a:cs typeface="Arial" charset="0"/>
              </a:rPr>
              <a:t>Faculty Price</a:t>
            </a:r>
          </a:p>
          <a:p>
            <a:pPr algn="ctr" eaLnBrk="1" hangingPunct="1">
              <a:spcBef>
                <a:spcPct val="0"/>
              </a:spcBef>
              <a:buFontTx/>
              <a:buNone/>
            </a:pPr>
            <a:endParaRPr lang="en-US" altLang="en-US" sz="2000" b="1" dirty="0">
              <a:latin typeface="Rockwell" charset="0"/>
              <a:ea typeface="Batang" charset="-127"/>
              <a:cs typeface="Arial" charset="0"/>
            </a:endParaRPr>
          </a:p>
          <a:p>
            <a:pPr algn="ctr" eaLnBrk="1" hangingPunct="1">
              <a:spcBef>
                <a:spcPct val="0"/>
              </a:spcBef>
              <a:buFontTx/>
              <a:buNone/>
            </a:pPr>
            <a:r>
              <a:rPr lang="en-US" altLang="en-US" sz="2800" b="1" dirty="0">
                <a:latin typeface="Rockwell" charset="0"/>
                <a:ea typeface="Batang" charset="-127"/>
                <a:cs typeface="Arial" charset="0"/>
              </a:rPr>
              <a:t>$2.00</a:t>
            </a:r>
          </a:p>
        </p:txBody>
      </p:sp>
      <p:sp>
        <p:nvSpPr>
          <p:cNvPr id="5" name="TextBox 4"/>
          <p:cNvSpPr txBox="1">
            <a:spLocks noChangeArrowheads="1"/>
          </p:cNvSpPr>
          <p:nvPr/>
        </p:nvSpPr>
        <p:spPr bwMode="auto">
          <a:xfrm>
            <a:off x="4724400" y="4265613"/>
            <a:ext cx="1981200" cy="1754187"/>
          </a:xfrm>
          <a:prstGeom prst="rect">
            <a:avLst/>
          </a:prstGeom>
          <a:solidFill>
            <a:srgbClr val="92D050"/>
          </a:solidFill>
          <a:ln w="9525">
            <a:solidFill>
              <a:schemeClr val="tx1"/>
            </a:solidFill>
            <a:miter lim="800000"/>
            <a:headEnd/>
            <a:tailEnd/>
          </a:ln>
        </p:spPr>
        <p:txBody>
          <a:bodyPr>
            <a:spAutoFit/>
          </a:bodyPr>
          <a:lstStyle>
            <a:lvl1pPr eaLnBrk="0" hangingPunct="0">
              <a:spcBef>
                <a:spcPct val="20000"/>
              </a:spcBef>
              <a:buFont typeface="Arial" charset="0"/>
              <a:buChar char="•"/>
              <a:defRPr sz="3600">
                <a:solidFill>
                  <a:schemeClr val="tx1"/>
                </a:solidFill>
                <a:latin typeface="Arial" charset="0"/>
                <a:ea typeface="MS PGothic" charset="-128"/>
              </a:defRPr>
            </a:lvl1pPr>
            <a:lvl2pPr marL="742950" indent="-285750" eaLnBrk="0" hangingPunct="0">
              <a:spcBef>
                <a:spcPct val="20000"/>
              </a:spcBef>
              <a:buFont typeface="Arial" charset="0"/>
              <a:buChar char="–"/>
              <a:defRPr sz="3200">
                <a:solidFill>
                  <a:schemeClr val="tx1"/>
                </a:solidFill>
                <a:latin typeface="Arial" charset="0"/>
                <a:ea typeface="MS PGothic" charset="-128"/>
              </a:defRPr>
            </a:lvl2pPr>
            <a:lvl3pPr marL="1143000" indent="-228600" eaLnBrk="0" hangingPunct="0">
              <a:spcBef>
                <a:spcPct val="20000"/>
              </a:spcBef>
              <a:buFont typeface="Arial" charset="0"/>
              <a:buChar char="•"/>
              <a:defRPr sz="2400">
                <a:solidFill>
                  <a:schemeClr val="tx1"/>
                </a:solidFill>
                <a:latin typeface="Helvetica Neue" charset="0"/>
                <a:ea typeface="MS PGothic" charset="-128"/>
              </a:defRPr>
            </a:lvl3pPr>
            <a:lvl4pPr marL="1600200" indent="-228600" eaLnBrk="0" hangingPunct="0">
              <a:spcBef>
                <a:spcPct val="20000"/>
              </a:spcBef>
              <a:buFont typeface="Arial" charset="0"/>
              <a:buChar char="–"/>
              <a:defRPr sz="2000">
                <a:solidFill>
                  <a:schemeClr val="tx1"/>
                </a:solidFill>
                <a:latin typeface="Helvetica Neue" charset="0"/>
                <a:ea typeface="MS PGothic" charset="-128"/>
              </a:defRPr>
            </a:lvl4pPr>
            <a:lvl5pPr marL="2057400" indent="-228600" eaLnBrk="0" hangingPunct="0">
              <a:spcBef>
                <a:spcPct val="20000"/>
              </a:spcBef>
              <a:buFont typeface="Arial" charset="0"/>
              <a:buChar char="»"/>
              <a:defRPr sz="2000">
                <a:solidFill>
                  <a:schemeClr val="tx1"/>
                </a:solidFill>
                <a:latin typeface="Helvetica Neue"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MS PGothic" charset="-128"/>
              </a:defRPr>
            </a:lvl9pPr>
          </a:lstStyle>
          <a:p>
            <a:pPr algn="ctr" eaLnBrk="1" hangingPunct="1">
              <a:spcBef>
                <a:spcPct val="0"/>
              </a:spcBef>
              <a:buFontTx/>
              <a:buNone/>
            </a:pPr>
            <a:r>
              <a:rPr lang="en-US" altLang="en-US" sz="2000" b="1" i="1" dirty="0">
                <a:latin typeface="Rockwell" charset="0"/>
                <a:ea typeface="Batang" charset="-127"/>
                <a:cs typeface="Arial" charset="0"/>
              </a:rPr>
              <a:t>U  Magazine</a:t>
            </a:r>
          </a:p>
          <a:p>
            <a:pPr algn="ctr" eaLnBrk="1" hangingPunct="1">
              <a:spcBef>
                <a:spcPct val="0"/>
              </a:spcBef>
              <a:buFontTx/>
              <a:buNone/>
            </a:pPr>
            <a:endParaRPr lang="en-US" altLang="en-US" sz="2000" b="1" dirty="0">
              <a:latin typeface="Rockwell" charset="0"/>
              <a:ea typeface="Batang" charset="-127"/>
              <a:cs typeface="Arial" charset="0"/>
            </a:endParaRPr>
          </a:p>
          <a:p>
            <a:pPr algn="ctr" eaLnBrk="1" hangingPunct="1">
              <a:spcBef>
                <a:spcPct val="0"/>
              </a:spcBef>
              <a:buFontTx/>
              <a:buNone/>
            </a:pPr>
            <a:r>
              <a:rPr lang="en-US" altLang="en-US" sz="2000" b="1" dirty="0">
                <a:latin typeface="Rockwell" charset="0"/>
                <a:ea typeface="Batang" charset="-127"/>
                <a:cs typeface="Arial" charset="0"/>
              </a:rPr>
              <a:t>Student Price</a:t>
            </a:r>
          </a:p>
          <a:p>
            <a:pPr algn="ctr" eaLnBrk="1" hangingPunct="1">
              <a:spcBef>
                <a:spcPct val="0"/>
              </a:spcBef>
              <a:buFontTx/>
              <a:buNone/>
            </a:pPr>
            <a:endParaRPr lang="en-US" altLang="en-US" sz="2000" b="1" dirty="0">
              <a:latin typeface="Rockwell" charset="0"/>
              <a:ea typeface="Batang" charset="-127"/>
              <a:cs typeface="Arial" charset="0"/>
            </a:endParaRPr>
          </a:p>
          <a:p>
            <a:pPr algn="ctr" eaLnBrk="1" hangingPunct="1">
              <a:spcBef>
                <a:spcPct val="0"/>
              </a:spcBef>
              <a:buFontTx/>
              <a:buNone/>
            </a:pPr>
            <a:r>
              <a:rPr lang="en-US" altLang="en-US" sz="2800" b="1" dirty="0">
                <a:latin typeface="Rockwell" charset="0"/>
                <a:ea typeface="Batang" charset="-127"/>
                <a:cs typeface="Arial" charset="0"/>
              </a:rPr>
              <a:t>$1.00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Preventing Resale</a:t>
            </a:r>
            <a:r>
              <a:rPr lang="en-US" dirty="0"/>
              <a:t>—</a:t>
            </a:r>
            <a:r>
              <a:rPr lang="en-US" altLang="en-US" dirty="0">
                <a:latin typeface="Arial" charset="0"/>
                <a:ea typeface="MS PGothic" charset="-128"/>
                <a:cs typeface="Arial" charset="0"/>
              </a:rPr>
              <a:t>2 </a:t>
            </a:r>
          </a:p>
        </p:txBody>
      </p:sp>
      <p:sp>
        <p:nvSpPr>
          <p:cNvPr id="13315" name="Content Placeholder 2"/>
          <p:cNvSpPr>
            <a:spLocks noGrp="1"/>
          </p:cNvSpPr>
          <p:nvPr>
            <p:ph idx="1"/>
          </p:nvPr>
        </p:nvSpPr>
        <p:spPr>
          <a:xfrm>
            <a:off x="457200" y="1712913"/>
            <a:ext cx="8229600" cy="4895850"/>
          </a:xfrm>
        </p:spPr>
        <p:txBody>
          <a:bodyPr/>
          <a:lstStyle/>
          <a:p>
            <a:r>
              <a:rPr lang="en-US" altLang="en-US" sz="3000" dirty="0">
                <a:latin typeface="Arial" charset="0"/>
                <a:ea typeface="MS PGothic" charset="-128"/>
                <a:cs typeface="Arial" charset="0"/>
              </a:rPr>
              <a:t>Why does a firm have to be able to prevent resale?</a:t>
            </a:r>
          </a:p>
          <a:p>
            <a:endParaRPr lang="en-US" altLang="en-US" sz="2400" dirty="0">
              <a:latin typeface="Arial" charset="0"/>
              <a:ea typeface="MS PGothic" charset="-128"/>
              <a:cs typeface="Arial" charset="0"/>
            </a:endParaRPr>
          </a:p>
          <a:p>
            <a:r>
              <a:rPr lang="en-US" altLang="en-US" sz="3000" dirty="0">
                <a:latin typeface="Arial" charset="0"/>
                <a:ea typeface="MS PGothic" charset="-128"/>
                <a:cs typeface="Arial" charset="0"/>
              </a:rPr>
              <a:t>How does a firm prevent resale?</a:t>
            </a:r>
          </a:p>
          <a:p>
            <a:pPr lvl="1"/>
            <a:r>
              <a:rPr lang="en-US" altLang="en-US" sz="2600" dirty="0">
                <a:latin typeface="Arial" charset="0"/>
                <a:ea typeface="MS PGothic" charset="-128"/>
                <a:cs typeface="Arial" charset="0"/>
              </a:rPr>
              <a:t>Airlines require photo IDs</a:t>
            </a:r>
          </a:p>
          <a:p>
            <a:pPr lvl="1"/>
            <a:r>
              <a:rPr lang="en-US" altLang="en-US" sz="2600" dirty="0">
                <a:latin typeface="Arial" charset="0"/>
                <a:ea typeface="MS PGothic" charset="-128"/>
                <a:cs typeface="Arial" charset="0"/>
              </a:rPr>
              <a:t>Time-stamped movie tickets</a:t>
            </a:r>
          </a:p>
          <a:p>
            <a:pPr lvl="1"/>
            <a:r>
              <a:rPr lang="en-US" altLang="en-US" sz="2600" dirty="0">
                <a:latin typeface="Arial" charset="0"/>
                <a:ea typeface="MS PGothic" charset="-128"/>
                <a:cs typeface="Arial" charset="0"/>
              </a:rPr>
              <a:t>Nontransferable warrantees</a:t>
            </a:r>
          </a:p>
          <a:p>
            <a:pPr lvl="1"/>
            <a:r>
              <a:rPr lang="en-US" altLang="en-US" sz="2600" dirty="0">
                <a:latin typeface="Arial" charset="0"/>
                <a:ea typeface="MS PGothic" charset="-128"/>
                <a:cs typeface="Arial" charset="0"/>
              </a:rPr>
              <a:t>Adulteration of the product</a:t>
            </a:r>
          </a:p>
          <a:p>
            <a:pPr lvl="1"/>
            <a:r>
              <a:rPr lang="en-US" altLang="en-US" sz="2600" dirty="0">
                <a:latin typeface="Arial" charset="0"/>
                <a:ea typeface="MS PGothic" charset="-128"/>
                <a:cs typeface="Arial" charset="0"/>
              </a:rPr>
              <a:t>Price discrimination with services rather than goods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One Price versus</a:t>
            </a:r>
            <a:br>
              <a:rPr lang="en-US" altLang="en-US" dirty="0">
                <a:latin typeface="Arial" charset="0"/>
                <a:ea typeface="MS PGothic" charset="-128"/>
                <a:cs typeface="Arial" charset="0"/>
              </a:rPr>
            </a:br>
            <a:r>
              <a:rPr lang="en-US" altLang="en-US" dirty="0">
                <a:latin typeface="Arial" charset="0"/>
                <a:ea typeface="MS PGothic" charset="-128"/>
                <a:cs typeface="Arial" charset="0"/>
              </a:rPr>
              <a:t>Price Discrimination</a:t>
            </a:r>
            <a:r>
              <a:rPr lang="en-US" dirty="0"/>
              <a:t>—</a:t>
            </a:r>
            <a:r>
              <a:rPr lang="en-US" altLang="en-US" dirty="0">
                <a:latin typeface="Arial" charset="0"/>
                <a:ea typeface="MS PGothic" charset="-128"/>
                <a:cs typeface="Arial" charset="0"/>
              </a:rPr>
              <a:t>1 </a:t>
            </a:r>
          </a:p>
        </p:txBody>
      </p:sp>
      <p:sp>
        <p:nvSpPr>
          <p:cNvPr id="15363" name="Content Placeholder 2"/>
          <p:cNvSpPr>
            <a:spLocks noGrp="1"/>
          </p:cNvSpPr>
          <p:nvPr>
            <p:ph idx="1"/>
          </p:nvPr>
        </p:nvSpPr>
        <p:spPr>
          <a:xfrm>
            <a:off x="209550" y="1625600"/>
            <a:ext cx="8489950" cy="4895850"/>
          </a:xfrm>
        </p:spPr>
        <p:txBody>
          <a:bodyPr/>
          <a:lstStyle/>
          <a:p>
            <a:r>
              <a:rPr lang="en-US" altLang="en-US" sz="3200" dirty="0">
                <a:latin typeface="Arial" charset="0"/>
                <a:ea typeface="MS PGothic" charset="-128"/>
                <a:cs typeface="Arial" charset="0"/>
              </a:rPr>
              <a:t>Perfect price discrimination</a:t>
            </a:r>
          </a:p>
          <a:p>
            <a:pPr lvl="1"/>
            <a:r>
              <a:rPr lang="en-US" altLang="en-US" sz="3000" dirty="0">
                <a:latin typeface="Arial" charset="0"/>
                <a:ea typeface="MS PGothic" charset="-128"/>
                <a:cs typeface="Arial" charset="0"/>
              </a:rPr>
              <a:t>Firm sells the same good or service at a unique price to every consumer.</a:t>
            </a:r>
          </a:p>
          <a:p>
            <a:pPr lvl="1"/>
            <a:r>
              <a:rPr lang="en-US" altLang="en-US" sz="3000" dirty="0">
                <a:latin typeface="Arial" charset="0"/>
                <a:ea typeface="MS PGothic" charset="-128"/>
                <a:cs typeface="Arial" charset="0"/>
              </a:rPr>
              <a:t>Ideally, the firm would charge a price equal to the consumer’s maximum willingness to pay.</a:t>
            </a:r>
          </a:p>
          <a:p>
            <a:pPr lvl="1"/>
            <a:r>
              <a:rPr lang="en-US" altLang="en-US" sz="3000" dirty="0">
                <a:latin typeface="Arial" charset="0"/>
                <a:ea typeface="MS PGothic" charset="-128"/>
                <a:cs typeface="Arial" charset="0"/>
              </a:rPr>
              <a:t>At car dealerships and jewelry stores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 "/>
          <p:cNvPicPr>
            <a:picLocks noChangeAspect="1"/>
          </p:cNvPicPr>
          <p:nvPr/>
        </p:nvPicPr>
        <p:blipFill>
          <a:blip r:embed="rId3"/>
          <a:stretch>
            <a:fillRect/>
          </a:stretch>
        </p:blipFill>
        <p:spPr>
          <a:xfrm>
            <a:off x="5812105" y="3907357"/>
            <a:ext cx="694944" cy="542544"/>
          </a:xfrm>
          <a:prstGeom prst="rect">
            <a:avLst/>
          </a:prstGeom>
        </p:spPr>
      </p:pic>
      <p:pic>
        <p:nvPicPr>
          <p:cNvPr id="48" name="Picture 47" descr=" "/>
          <p:cNvPicPr>
            <a:picLocks noChangeAspect="1"/>
          </p:cNvPicPr>
          <p:nvPr/>
        </p:nvPicPr>
        <p:blipFill>
          <a:blip r:embed="rId4"/>
          <a:stretch>
            <a:fillRect/>
          </a:stretch>
        </p:blipFill>
        <p:spPr>
          <a:xfrm>
            <a:off x="6505826" y="4448373"/>
            <a:ext cx="701040" cy="536448"/>
          </a:xfrm>
          <a:prstGeom prst="rect">
            <a:avLst/>
          </a:prstGeom>
        </p:spPr>
      </p:pic>
      <p:pic>
        <p:nvPicPr>
          <p:cNvPr id="46" name="Picture 45" descr=" "/>
          <p:cNvPicPr>
            <a:picLocks noChangeAspect="1"/>
          </p:cNvPicPr>
          <p:nvPr/>
        </p:nvPicPr>
        <p:blipFill>
          <a:blip r:embed="rId5"/>
          <a:stretch>
            <a:fillRect/>
          </a:stretch>
        </p:blipFill>
        <p:spPr>
          <a:xfrm>
            <a:off x="5118382" y="3387026"/>
            <a:ext cx="688848" cy="542544"/>
          </a:xfrm>
          <a:prstGeom prst="rect">
            <a:avLst/>
          </a:prstGeom>
        </p:spPr>
      </p:pic>
      <p:pic>
        <p:nvPicPr>
          <p:cNvPr id="45" name="Picture 44" descr=" "/>
          <p:cNvPicPr>
            <a:picLocks noChangeAspect="1"/>
          </p:cNvPicPr>
          <p:nvPr/>
        </p:nvPicPr>
        <p:blipFill>
          <a:blip r:embed="rId6">
            <a:clrChange>
              <a:clrFrom>
                <a:srgbClr val="FFFFFF"/>
              </a:clrFrom>
              <a:clrTo>
                <a:srgbClr val="FFFFFF">
                  <a:alpha val="0"/>
                </a:srgbClr>
              </a:clrTo>
            </a:clrChange>
          </a:blip>
          <a:stretch>
            <a:fillRect/>
          </a:stretch>
        </p:blipFill>
        <p:spPr>
          <a:xfrm>
            <a:off x="5126753" y="3915575"/>
            <a:ext cx="1377696" cy="1072896"/>
          </a:xfrm>
          <a:prstGeom prst="rect">
            <a:avLst/>
          </a:prstGeom>
        </p:spPr>
      </p:pic>
      <p:pic>
        <p:nvPicPr>
          <p:cNvPr id="44" name="Picture 43" descr=" "/>
          <p:cNvPicPr>
            <a:picLocks noChangeAspect="1"/>
          </p:cNvPicPr>
          <p:nvPr/>
        </p:nvPicPr>
        <p:blipFill>
          <a:blip r:embed="rId7">
            <a:clrChange>
              <a:clrFrom>
                <a:srgbClr val="FFFFFF"/>
              </a:clrFrom>
              <a:clrTo>
                <a:srgbClr val="FFFFFF">
                  <a:alpha val="0"/>
                </a:srgbClr>
              </a:clrTo>
            </a:clrChange>
          </a:blip>
          <a:stretch>
            <a:fillRect/>
          </a:stretch>
        </p:blipFill>
        <p:spPr>
          <a:xfrm>
            <a:off x="5137848" y="4432857"/>
            <a:ext cx="2078736" cy="1078992"/>
          </a:xfrm>
          <a:prstGeom prst="rect">
            <a:avLst/>
          </a:prstGeom>
        </p:spPr>
      </p:pic>
      <p:pic>
        <p:nvPicPr>
          <p:cNvPr id="42" name="Picture 41" descr=" "/>
          <p:cNvPicPr>
            <a:picLocks noChangeAspect="1"/>
          </p:cNvPicPr>
          <p:nvPr/>
        </p:nvPicPr>
        <p:blipFill>
          <a:blip r:embed="rId8">
            <a:clrChange>
              <a:clrFrom>
                <a:srgbClr val="FFFFFF"/>
              </a:clrFrom>
              <a:clrTo>
                <a:srgbClr val="FFFFFF">
                  <a:alpha val="0"/>
                </a:srgbClr>
              </a:clrTo>
            </a:clrChange>
          </a:blip>
          <a:stretch>
            <a:fillRect/>
          </a:stretch>
        </p:blipFill>
        <p:spPr>
          <a:xfrm>
            <a:off x="5129926" y="3373355"/>
            <a:ext cx="701040" cy="2139696"/>
          </a:xfrm>
          <a:prstGeom prst="rect">
            <a:avLst/>
          </a:prstGeom>
        </p:spPr>
      </p:pic>
      <p:pic>
        <p:nvPicPr>
          <p:cNvPr id="41" name="Picture 40" descr=" "/>
          <p:cNvPicPr>
            <a:picLocks noChangeAspect="1"/>
          </p:cNvPicPr>
          <p:nvPr/>
        </p:nvPicPr>
        <p:blipFill>
          <a:blip r:embed="rId9">
            <a:clrChange>
              <a:clrFrom>
                <a:srgbClr val="FFFFFF"/>
              </a:clrFrom>
              <a:clrTo>
                <a:srgbClr val="FFFFFF">
                  <a:alpha val="0"/>
                </a:srgbClr>
              </a:clrTo>
            </a:clrChange>
          </a:blip>
          <a:stretch>
            <a:fillRect/>
          </a:stretch>
        </p:blipFill>
        <p:spPr>
          <a:xfrm>
            <a:off x="5129478" y="3903107"/>
            <a:ext cx="1389888" cy="1609344"/>
          </a:xfrm>
          <a:prstGeom prst="rect">
            <a:avLst/>
          </a:prstGeom>
        </p:spPr>
      </p:pic>
      <p:pic>
        <p:nvPicPr>
          <p:cNvPr id="40" name="Picture 39" descr=" "/>
          <p:cNvPicPr>
            <a:picLocks noChangeAspect="1"/>
          </p:cNvPicPr>
          <p:nvPr/>
        </p:nvPicPr>
        <p:blipFill>
          <a:blip r:embed="rId10">
            <a:clrChange>
              <a:clrFrom>
                <a:srgbClr val="FFFFFF"/>
              </a:clrFrom>
              <a:clrTo>
                <a:srgbClr val="FFFFFF">
                  <a:alpha val="0"/>
                </a:srgbClr>
              </a:clrTo>
            </a:clrChange>
          </a:blip>
          <a:stretch>
            <a:fillRect/>
          </a:stretch>
        </p:blipFill>
        <p:spPr>
          <a:xfrm>
            <a:off x="817665" y="3906755"/>
            <a:ext cx="1493520" cy="1072896"/>
          </a:xfrm>
          <a:prstGeom prst="rect">
            <a:avLst/>
          </a:prstGeom>
        </p:spPr>
      </p:pic>
      <p:pic>
        <p:nvPicPr>
          <p:cNvPr id="38" name="Picture 37" descr=" "/>
          <p:cNvPicPr>
            <a:picLocks noChangeAspect="1"/>
          </p:cNvPicPr>
          <p:nvPr/>
        </p:nvPicPr>
        <p:blipFill>
          <a:blip r:embed="rId11">
            <a:clrChange>
              <a:clrFrom>
                <a:srgbClr val="FFFFFF"/>
              </a:clrFrom>
              <a:clrTo>
                <a:srgbClr val="FFFFFF">
                  <a:alpha val="0"/>
                </a:srgbClr>
              </a:clrTo>
            </a:clrChange>
          </a:blip>
          <a:stretch>
            <a:fillRect/>
          </a:stretch>
        </p:blipFill>
        <p:spPr>
          <a:xfrm>
            <a:off x="811568" y="3900659"/>
            <a:ext cx="1505712" cy="1085088"/>
          </a:xfrm>
          <a:prstGeom prst="rect">
            <a:avLst/>
          </a:prstGeom>
        </p:spPr>
      </p:pic>
      <p:pic>
        <p:nvPicPr>
          <p:cNvPr id="36" name="Picture 35" descr="Two graphs that compare one price and price discrimination. The x axis is quantity of customers and the y axis is price on both graphs. The first graph represents the firm, Flat Earth Air, charging one price. There is a demand line that goes down. There is a marginal revenue line that also decreases at the steeper slope. There is a marginal cost line that has zero slope staring at 100 dollars. The profit is the area of 100 customers times the difference between 300 and 100 dollars. The profit is 20,000 dollars. The second graph is Discriminating Fliers, which represents price discrimination. There is a marginal cost line with zero slope at 100 dollars. There is a demand line that extends down from zero customers and 500 dollars and crosses the marginal cost line at 200 customers and 100 dollars. Their profit differs depending on the amount they charge. There are three areas with 5000 dollars. There is a plus 5000 dollars area, which is additional revenue from charging 400 dollars. There is a minus 5000 dollars area, which is revenue lost by not charging 300 dollars. There is another plus 5000 dollars area, which is additional revenue from charging 200 dollars."/>
          <p:cNvPicPr>
            <a:picLocks noChangeAspect="1"/>
          </p:cNvPicPr>
          <p:nvPr/>
        </p:nvPicPr>
        <p:blipFill>
          <a:blip r:embed="rId12">
            <a:clrChange>
              <a:clrFrom>
                <a:srgbClr val="FFFFFF"/>
              </a:clrFrom>
              <a:clrTo>
                <a:srgbClr val="FFFFFF">
                  <a:alpha val="0"/>
                </a:srgbClr>
              </a:clrTo>
            </a:clrChange>
          </a:blip>
          <a:stretch>
            <a:fillRect/>
          </a:stretch>
        </p:blipFill>
        <p:spPr>
          <a:xfrm>
            <a:off x="304800" y="2282372"/>
            <a:ext cx="8534400" cy="4145280"/>
          </a:xfrm>
          <a:prstGeom prst="rect">
            <a:avLst/>
          </a:prstGeom>
        </p:spPr>
      </p:pic>
      <p:sp>
        <p:nvSpPr>
          <p:cNvPr id="27667" name="Title 18"/>
          <p:cNvSpPr>
            <a:spLocks noGrp="1"/>
          </p:cNvSpPr>
          <p:nvPr>
            <p:ph type="title"/>
          </p:nvPr>
        </p:nvSpPr>
        <p:spPr/>
        <p:txBody>
          <a:bodyPr/>
          <a:lstStyle/>
          <a:p>
            <a:pPr algn="l" eaLnBrk="1" hangingPunct="1"/>
            <a:r>
              <a:rPr lang="en-US" altLang="en-US" dirty="0"/>
              <a:t>One Price versus</a:t>
            </a:r>
            <a:br>
              <a:rPr lang="en-US" altLang="en-US" dirty="0"/>
            </a:br>
            <a:r>
              <a:rPr lang="en-US" altLang="en-US" dirty="0"/>
              <a:t>Price Discrimination</a:t>
            </a:r>
            <a:r>
              <a:rPr lang="en-US" dirty="0"/>
              <a:t>—</a:t>
            </a:r>
            <a:r>
              <a:rPr lang="en-US" altLang="en-US" dirty="0"/>
              <a:t>2 </a:t>
            </a:r>
          </a:p>
        </p:txBody>
      </p:sp>
      <p:pic>
        <p:nvPicPr>
          <p:cNvPr id="37" name="Picture 36" descr=" "/>
          <p:cNvPicPr>
            <a:picLocks noChangeAspect="1"/>
          </p:cNvPicPr>
          <p:nvPr/>
        </p:nvPicPr>
        <p:blipFill>
          <a:blip r:embed="rId13">
            <a:clrChange>
              <a:clrFrom>
                <a:srgbClr val="FFFFFF"/>
              </a:clrFrom>
              <a:clrTo>
                <a:srgbClr val="FFFFFF">
                  <a:alpha val="0"/>
                </a:srgbClr>
              </a:clrTo>
            </a:clrChange>
          </a:blip>
          <a:stretch>
            <a:fillRect/>
          </a:stretch>
        </p:blipFill>
        <p:spPr>
          <a:xfrm>
            <a:off x="801520" y="2829989"/>
            <a:ext cx="2072640" cy="2609088"/>
          </a:xfrm>
          <a:prstGeom prst="rect">
            <a:avLst/>
          </a:prstGeom>
        </p:spPr>
      </p:pic>
      <p:pic>
        <p:nvPicPr>
          <p:cNvPr id="47" name="Picture 46" descr=" "/>
          <p:cNvPicPr>
            <a:picLocks noChangeAspect="1"/>
          </p:cNvPicPr>
          <p:nvPr/>
        </p:nvPicPr>
        <p:blipFill>
          <a:blip r:embed="rId14">
            <a:clrChange>
              <a:clrFrom>
                <a:srgbClr val="FFFFFF"/>
              </a:clrFrom>
              <a:clrTo>
                <a:srgbClr val="FFFFFF">
                  <a:alpha val="0"/>
                </a:srgbClr>
              </a:clrTo>
            </a:clrChange>
          </a:blip>
          <a:stretch>
            <a:fillRect/>
          </a:stretch>
        </p:blipFill>
        <p:spPr>
          <a:xfrm>
            <a:off x="5664897" y="2581358"/>
            <a:ext cx="1536192" cy="883920"/>
          </a:xfrm>
          <a:prstGeom prst="rect">
            <a:avLst/>
          </a:prstGeom>
        </p:spPr>
      </p:pic>
      <p:pic>
        <p:nvPicPr>
          <p:cNvPr id="49" name="Picture 48" descr=" "/>
          <p:cNvPicPr>
            <a:picLocks noChangeAspect="1"/>
          </p:cNvPicPr>
          <p:nvPr/>
        </p:nvPicPr>
        <p:blipFill>
          <a:blip r:embed="rId15">
            <a:clrChange>
              <a:clrFrom>
                <a:srgbClr val="FFFFFF"/>
              </a:clrFrom>
              <a:clrTo>
                <a:srgbClr val="FFFFFF">
                  <a:alpha val="0"/>
                </a:srgbClr>
              </a:clrTo>
            </a:clrChange>
          </a:blip>
          <a:stretch>
            <a:fillRect/>
          </a:stretch>
        </p:blipFill>
        <p:spPr>
          <a:xfrm>
            <a:off x="7005841" y="3701392"/>
            <a:ext cx="1517904" cy="883920"/>
          </a:xfrm>
          <a:prstGeom prst="rect">
            <a:avLst/>
          </a:prstGeom>
        </p:spPr>
      </p:pic>
      <p:pic>
        <p:nvPicPr>
          <p:cNvPr id="51" name="Picture 50" descr=" "/>
          <p:cNvPicPr>
            <a:picLocks noChangeAspect="1"/>
          </p:cNvPicPr>
          <p:nvPr/>
        </p:nvPicPr>
        <p:blipFill>
          <a:blip r:embed="rId16">
            <a:clrChange>
              <a:clrFrom>
                <a:srgbClr val="FFFFFF"/>
              </a:clrFrom>
              <a:clrTo>
                <a:srgbClr val="FFFFFF">
                  <a:alpha val="0"/>
                </a:srgbClr>
              </a:clrTo>
            </a:clrChange>
          </a:blip>
          <a:stretch>
            <a:fillRect/>
          </a:stretch>
        </p:blipFill>
        <p:spPr>
          <a:xfrm>
            <a:off x="6318732" y="3136966"/>
            <a:ext cx="1304544" cy="883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0"/>
            <a:ext cx="8229600" cy="1527175"/>
          </a:xfrm>
        </p:spPr>
        <p:txBody>
          <a:bodyPr/>
          <a:lstStyle/>
          <a:p>
            <a:r>
              <a:rPr lang="en-US" altLang="en-US"/>
              <a:t>Airline Itinerary Prices</a:t>
            </a:r>
          </a:p>
        </p:txBody>
      </p:sp>
      <p:graphicFrame>
        <p:nvGraphicFramePr>
          <p:cNvPr id="20510" name="Group 30"/>
          <p:cNvGraphicFramePr>
            <a:graphicFrameLocks noGrp="1"/>
          </p:cNvGraphicFramePr>
          <p:nvPr>
            <p:extLst>
              <p:ext uri="{D42A27DB-BD31-4B8C-83A1-F6EECF244321}">
                <p14:modId xmlns:p14="http://schemas.microsoft.com/office/powerpoint/2010/main" val="47212529"/>
              </p:ext>
            </p:extLst>
          </p:nvPr>
        </p:nvGraphicFramePr>
        <p:xfrm>
          <a:off x="381000" y="1752600"/>
          <a:ext cx="8382000" cy="4614863"/>
        </p:xfrm>
        <a:graphic>
          <a:graphicData uri="http://schemas.openxmlformats.org/drawingml/2006/table">
            <a:tbl>
              <a:tblPr/>
              <a:tblGrid>
                <a:gridCol w="2794000">
                  <a:extLst>
                    <a:ext uri="{9D8B030D-6E8A-4147-A177-3AD203B41FA5}">
                      <a16:colId xmlns:mc="http://schemas.openxmlformats.org/markup-compatibility/2006" xmlns:mv="urn:schemas-microsoft-com:mac:vml" xmlns="" xmlns:a16="http://schemas.microsoft.com/office/drawing/2014/main" val="20000"/>
                    </a:ext>
                  </a:extLst>
                </a:gridCol>
                <a:gridCol w="1981200">
                  <a:extLst>
                    <a:ext uri="{9D8B030D-6E8A-4147-A177-3AD203B41FA5}">
                      <a16:colId xmlns:mc="http://schemas.openxmlformats.org/markup-compatibility/2006" xmlns:mv="urn:schemas-microsoft-com:mac:vml" xmlns="" xmlns:a16="http://schemas.microsoft.com/office/drawing/2014/main" val="20001"/>
                    </a:ext>
                  </a:extLst>
                </a:gridCol>
                <a:gridCol w="3606800">
                  <a:extLst>
                    <a:ext uri="{9D8B030D-6E8A-4147-A177-3AD203B41FA5}">
                      <a16:colId xmlns:mc="http://schemas.openxmlformats.org/markup-compatibility/2006" xmlns:mv="urn:schemas-microsoft-com:mac:vml" xmlns="" xmlns:a16="http://schemas.microsoft.com/office/drawing/2014/main" val="20002"/>
                    </a:ext>
                  </a:extLst>
                </a:gridCol>
              </a:tblGrid>
              <a:tr h="9255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Purchase Date</a:t>
                      </a:r>
                    </a:p>
                  </a:txBody>
                  <a:tcPr marL="68580" marR="68580"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Itinerary Price</a:t>
                      </a: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Example of Traveler</a:t>
                      </a:r>
                    </a:p>
                  </a:txBody>
                  <a:tcPr marL="68580" marR="68580"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D9F1"/>
                    </a:solidFill>
                  </a:tcPr>
                </a:tc>
                <a:extLst>
                  <a:ext uri="{0D108BD9-81ED-4DB2-BD59-A6C34878D82A}">
                    <a16:rowId xmlns:mc="http://schemas.openxmlformats.org/markup-compatibility/2006" xmlns:mv="urn:schemas-microsoft-com:mac:vml" xmlns="" xmlns:a16="http://schemas.microsoft.com/office/drawing/2014/main" val="10000"/>
                  </a:ext>
                </a:extLst>
              </a:tr>
              <a:tr h="946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3 months before flight</a:t>
                      </a:r>
                    </a:p>
                  </a:txBody>
                  <a:tcPr marL="68580" marR="68580"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$300</a:t>
                      </a: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Couple planning vacation; able to choose cheapest departure day</a:t>
                      </a:r>
                    </a:p>
                  </a:txBody>
                  <a:tcPr marL="68580" marR="68580"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1"/>
                  </a:ext>
                </a:extLst>
              </a:tr>
              <a:tr h="882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2 weeks before flight</a:t>
                      </a:r>
                    </a:p>
                  </a:txBody>
                  <a:tcPr marL="68580" marR="68580"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$550</a:t>
                      </a: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Job interview candidate</a:t>
                      </a:r>
                    </a:p>
                  </a:txBody>
                  <a:tcPr marL="68580" marR="68580"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2"/>
                  </a:ext>
                </a:extLst>
              </a:tr>
              <a:tr h="946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2 days before flight</a:t>
                      </a:r>
                    </a:p>
                  </a:txBody>
                  <a:tcPr marL="68580" marR="68580"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$750</a:t>
                      </a: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Businessperson, meeting with client during week; company paid for flight</a:t>
                      </a:r>
                    </a:p>
                  </a:txBody>
                  <a:tcPr marL="68580" marR="68580"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3"/>
                  </a:ext>
                </a:extLst>
              </a:tr>
              <a:tr h="914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Standby ticket, purchased at any time</a:t>
                      </a:r>
                    </a:p>
                  </a:txBody>
                  <a:tcPr marL="68580" marR="68580"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$120</a:t>
                      </a: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Price-sensitive person with desire to travel and flexible schedule; undergrad during summertime</a:t>
                      </a:r>
                    </a:p>
                  </a:txBody>
                  <a:tcPr marL="68580" marR="68580" marT="0" marB="0" anchor="ctr" horzOverflow="overflow">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The Welfare Effects of Price Discrimination</a:t>
            </a:r>
          </a:p>
        </p:txBody>
      </p:sp>
      <p:sp>
        <p:nvSpPr>
          <p:cNvPr id="18435"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Producers</a:t>
            </a:r>
          </a:p>
          <a:p>
            <a:pPr lvl="1"/>
            <a:r>
              <a:rPr lang="en-US" altLang="en-US" sz="2800" dirty="0">
                <a:latin typeface="Arial" charset="0"/>
                <a:ea typeface="MS PGothic" charset="-128"/>
                <a:cs typeface="Arial" charset="0"/>
              </a:rPr>
              <a:t>Have higher PS</a:t>
            </a:r>
          </a:p>
          <a:p>
            <a:pPr lvl="1"/>
            <a:r>
              <a:rPr lang="en-US" altLang="en-US" sz="2800" dirty="0">
                <a:latin typeface="Arial" charset="0"/>
                <a:ea typeface="MS PGothic" charset="-128"/>
                <a:cs typeface="Arial" charset="0"/>
              </a:rPr>
              <a:t>Firms make a higher profit</a:t>
            </a:r>
          </a:p>
          <a:p>
            <a:r>
              <a:rPr lang="en-US" altLang="en-US" sz="3200" dirty="0">
                <a:latin typeface="Arial" charset="0"/>
                <a:ea typeface="MS PGothic" charset="-128"/>
                <a:cs typeface="Arial" charset="0"/>
              </a:rPr>
              <a:t>Consumers</a:t>
            </a:r>
          </a:p>
          <a:p>
            <a:pPr lvl="1"/>
            <a:r>
              <a:rPr lang="en-US" altLang="en-US" sz="2800" dirty="0">
                <a:latin typeface="Arial" charset="0"/>
                <a:ea typeface="MS PGothic" charset="-128"/>
                <a:cs typeface="Arial" charset="0"/>
              </a:rPr>
              <a:t>Benefit from more units being offered for sale, and more trading occurs</a:t>
            </a:r>
          </a:p>
          <a:p>
            <a:pPr lvl="1"/>
            <a:r>
              <a:rPr lang="en-US" altLang="en-US" sz="2800" dirty="0">
                <a:latin typeface="Arial" charset="0"/>
                <a:ea typeface="MS PGothic" charset="-128"/>
                <a:cs typeface="Arial" charset="0"/>
              </a:rPr>
              <a:t>Certain cases have higher overall CS</a:t>
            </a:r>
          </a:p>
          <a:p>
            <a:r>
              <a:rPr lang="en-US" altLang="en-US" sz="3200" dirty="0">
                <a:latin typeface="Arial" charset="0"/>
                <a:ea typeface="MS PGothic" charset="-128"/>
                <a:cs typeface="Arial" charset="0"/>
              </a:rPr>
              <a:t>Overall</a:t>
            </a:r>
          </a:p>
          <a:p>
            <a:pPr lvl="1"/>
            <a:r>
              <a:rPr lang="en-US" altLang="en-US" sz="2800" dirty="0">
                <a:latin typeface="Arial" charset="0"/>
                <a:ea typeface="MS PGothic" charset="-128"/>
                <a:cs typeface="Arial" charset="0"/>
              </a:rPr>
              <a:t>Welfare increases and DWL decreases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527175"/>
          </a:xfrm>
        </p:spPr>
        <p:txBody>
          <a:bodyPr/>
          <a:lstStyle/>
          <a:p>
            <a:r>
              <a:rPr lang="en-US" altLang="en-US">
                <a:latin typeface="Helvetica Neue" charset="0"/>
                <a:ea typeface="MS PGothic" charset="-128"/>
                <a:cs typeface="Arial" charset="0"/>
              </a:rPr>
              <a:t>Previously</a:t>
            </a:r>
          </a:p>
        </p:txBody>
      </p:sp>
      <p:sp>
        <p:nvSpPr>
          <p:cNvPr id="9219" name="Content Placeholder 2"/>
          <p:cNvSpPr>
            <a:spLocks noGrp="1"/>
          </p:cNvSpPr>
          <p:nvPr>
            <p:ph idx="1"/>
          </p:nvPr>
        </p:nvSpPr>
        <p:spPr>
          <a:xfrm>
            <a:off x="457200" y="1712913"/>
            <a:ext cx="8394700" cy="4895850"/>
          </a:xfrm>
        </p:spPr>
        <p:txBody>
          <a:bodyPr/>
          <a:lstStyle/>
          <a:p>
            <a:r>
              <a:rPr lang="en-US" altLang="en-US" sz="2800" dirty="0">
                <a:latin typeface="Arial" charset="0"/>
                <a:ea typeface="MS PGothic" charset="-128"/>
                <a:cs typeface="Arial" charset="0"/>
              </a:rPr>
              <a:t>While competitive markets generally promote social welfare, monopolies often do the opposite. </a:t>
            </a:r>
          </a:p>
          <a:p>
            <a:r>
              <a:rPr lang="en-US" altLang="en-US" sz="2800" dirty="0">
                <a:latin typeface="Arial" charset="0"/>
                <a:ea typeface="MS PGothic" charset="-128"/>
                <a:cs typeface="Arial" charset="0"/>
              </a:rPr>
              <a:t>Perfectly competitive markets and monopolies are market structures at opposite extremes.  </a:t>
            </a:r>
          </a:p>
          <a:p>
            <a:r>
              <a:rPr lang="en-US" altLang="en-US" sz="2800" dirty="0">
                <a:latin typeface="Arial" charset="0"/>
                <a:ea typeface="MS PGothic" charset="-128"/>
                <a:cs typeface="Arial" charset="0"/>
              </a:rPr>
              <a:t>Like perfectly competitive firms, a monopoly tries to maximize its profits.</a:t>
            </a:r>
          </a:p>
          <a:p>
            <a:r>
              <a:rPr lang="en-US" altLang="en-US" sz="2800" dirty="0">
                <a:latin typeface="Arial" charset="0"/>
                <a:ea typeface="MS PGothic" charset="-128"/>
                <a:cs typeface="Arial" charset="0"/>
              </a:rPr>
              <a:t>From an efficiency standpoint, the monopolist charges too much and produces too little. There is a deadweight loss.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 "/>
          <p:cNvPicPr>
            <a:picLocks noChangeAspect="1"/>
          </p:cNvPicPr>
          <p:nvPr/>
        </p:nvPicPr>
        <p:blipFill>
          <a:blip r:embed="rId3">
            <a:clrChange>
              <a:clrFrom>
                <a:srgbClr val="FFFFFF"/>
              </a:clrFrom>
              <a:clrTo>
                <a:srgbClr val="FFFFFF">
                  <a:alpha val="0"/>
                </a:srgbClr>
              </a:clrTo>
            </a:clrChange>
          </a:blip>
          <a:stretch>
            <a:fillRect/>
          </a:stretch>
        </p:blipFill>
        <p:spPr>
          <a:xfrm>
            <a:off x="3915066" y="3516811"/>
            <a:ext cx="2231136" cy="1676400"/>
          </a:xfrm>
          <a:prstGeom prst="rect">
            <a:avLst/>
          </a:prstGeom>
        </p:spPr>
      </p:pic>
      <p:pic>
        <p:nvPicPr>
          <p:cNvPr id="24" name="Picture 23" descr=" "/>
          <p:cNvPicPr>
            <a:picLocks noChangeAspect="1"/>
          </p:cNvPicPr>
          <p:nvPr/>
        </p:nvPicPr>
        <p:blipFill>
          <a:blip r:embed="rId4">
            <a:clrChange>
              <a:clrFrom>
                <a:srgbClr val="FFFFFF"/>
              </a:clrFrom>
              <a:clrTo>
                <a:srgbClr val="FFFFFF">
                  <a:alpha val="0"/>
                </a:srgbClr>
              </a:clrTo>
            </a:clrChange>
          </a:blip>
          <a:stretch>
            <a:fillRect/>
          </a:stretch>
        </p:blipFill>
        <p:spPr>
          <a:xfrm>
            <a:off x="6138565" y="5144935"/>
            <a:ext cx="24384" cy="1207008"/>
          </a:xfrm>
          <a:prstGeom prst="rect">
            <a:avLst/>
          </a:prstGeom>
        </p:spPr>
      </p:pic>
      <p:pic>
        <p:nvPicPr>
          <p:cNvPr id="19" name="Picture 18" descr=" "/>
          <p:cNvPicPr>
            <a:picLocks noChangeAspect="1"/>
          </p:cNvPicPr>
          <p:nvPr/>
        </p:nvPicPr>
        <p:blipFill>
          <a:blip r:embed="rId5">
            <a:clrChange>
              <a:clrFrom>
                <a:srgbClr val="FFFFFF"/>
              </a:clrFrom>
              <a:clrTo>
                <a:srgbClr val="FFFFFF">
                  <a:alpha val="0"/>
                </a:srgbClr>
              </a:clrTo>
            </a:clrChange>
          </a:blip>
          <a:stretch>
            <a:fillRect/>
          </a:stretch>
        </p:blipFill>
        <p:spPr>
          <a:xfrm>
            <a:off x="1800565" y="1862833"/>
            <a:ext cx="2103120" cy="1615440"/>
          </a:xfrm>
          <a:prstGeom prst="rect">
            <a:avLst/>
          </a:prstGeom>
        </p:spPr>
      </p:pic>
      <p:pic>
        <p:nvPicPr>
          <p:cNvPr id="17" name="Picture 16" descr=" "/>
          <p:cNvPicPr>
            <a:picLocks noChangeAspect="1"/>
          </p:cNvPicPr>
          <p:nvPr/>
        </p:nvPicPr>
        <p:blipFill>
          <a:blip r:embed="rId6"/>
          <a:stretch>
            <a:fillRect/>
          </a:stretch>
        </p:blipFill>
        <p:spPr>
          <a:xfrm>
            <a:off x="1806013" y="3483609"/>
            <a:ext cx="2127504" cy="1725168"/>
          </a:xfrm>
          <a:prstGeom prst="rect">
            <a:avLst/>
          </a:prstGeom>
        </p:spPr>
      </p:pic>
      <p:pic>
        <p:nvPicPr>
          <p:cNvPr id="16" name="Picture 15"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p:cNvPicPr>
          <p:nvPr/>
        </p:nvPicPr>
        <p:blipFill>
          <a:blip r:embed="rId7">
            <a:clrChange>
              <a:clrFrom>
                <a:srgbClr val="FFFFFF"/>
              </a:clrFrom>
              <a:clrTo>
                <a:srgbClr val="FFFFFF">
                  <a:alpha val="0"/>
                </a:srgbClr>
              </a:clrTo>
            </a:clrChange>
          </a:blip>
          <a:stretch>
            <a:fillRect/>
          </a:stretch>
        </p:blipFill>
        <p:spPr>
          <a:xfrm>
            <a:off x="1030224" y="921443"/>
            <a:ext cx="7083552" cy="5791200"/>
          </a:xfrm>
          <a:prstGeom prst="rect">
            <a:avLst/>
          </a:prstGeom>
        </p:spPr>
      </p:pic>
      <p:sp>
        <p:nvSpPr>
          <p:cNvPr id="30733" name="Title 14"/>
          <p:cNvSpPr>
            <a:spLocks noGrp="1"/>
          </p:cNvSpPr>
          <p:nvPr>
            <p:ph type="title"/>
          </p:nvPr>
        </p:nvSpPr>
        <p:spPr>
          <a:xfrm>
            <a:off x="439738" y="-203200"/>
            <a:ext cx="8229600" cy="1143000"/>
          </a:xfrm>
        </p:spPr>
        <p:txBody>
          <a:bodyPr/>
          <a:lstStyle/>
          <a:p>
            <a:r>
              <a:rPr lang="en-US" altLang="en-US" dirty="0"/>
              <a:t>Perfect Price Discrimination</a:t>
            </a:r>
          </a:p>
        </p:txBody>
      </p:sp>
      <p:pic>
        <p:nvPicPr>
          <p:cNvPr id="18" name="Picture 17" descr=" "/>
          <p:cNvPicPr>
            <a:picLocks noChangeAspect="1"/>
          </p:cNvPicPr>
          <p:nvPr/>
        </p:nvPicPr>
        <p:blipFill>
          <a:blip r:embed="rId8">
            <a:clrChange>
              <a:clrFrom>
                <a:srgbClr val="FFFFFF"/>
              </a:clrFrom>
              <a:clrTo>
                <a:srgbClr val="FFFFFF">
                  <a:alpha val="0"/>
                </a:srgbClr>
              </a:clrTo>
            </a:clrChange>
          </a:blip>
          <a:stretch>
            <a:fillRect/>
          </a:stretch>
        </p:blipFill>
        <p:spPr>
          <a:xfrm>
            <a:off x="1101970" y="1865880"/>
            <a:ext cx="713232" cy="1609344"/>
          </a:xfrm>
          <a:prstGeom prst="rect">
            <a:avLst/>
          </a:prstGeom>
        </p:spPr>
      </p:pic>
      <p:pic>
        <p:nvPicPr>
          <p:cNvPr id="21" name="Picture 20" descr=" "/>
          <p:cNvPicPr>
            <a:picLocks noChangeAspect="1"/>
          </p:cNvPicPr>
          <p:nvPr/>
        </p:nvPicPr>
        <p:blipFill>
          <a:blip r:embed="rId9">
            <a:clrChange>
              <a:clrFrom>
                <a:srgbClr val="FFFFFF"/>
              </a:clrFrom>
              <a:clrTo>
                <a:srgbClr val="FFFFFF">
                  <a:alpha val="0"/>
                </a:srgbClr>
              </a:clrTo>
            </a:clrChange>
          </a:blip>
          <a:stretch>
            <a:fillRect/>
          </a:stretch>
        </p:blipFill>
        <p:spPr>
          <a:xfrm>
            <a:off x="1161958" y="3474465"/>
            <a:ext cx="646176" cy="1743456"/>
          </a:xfrm>
          <a:prstGeom prst="rect">
            <a:avLst/>
          </a:prstGeom>
        </p:spPr>
      </p:pic>
      <p:pic>
        <p:nvPicPr>
          <p:cNvPr id="22" name="Picture 21" descr=" "/>
          <p:cNvPicPr>
            <a:picLocks noChangeAspect="1"/>
          </p:cNvPicPr>
          <p:nvPr/>
        </p:nvPicPr>
        <p:blipFill>
          <a:blip r:embed="rId10">
            <a:clrChange>
              <a:clrFrom>
                <a:srgbClr val="FFFFFF"/>
              </a:clrFrom>
              <a:clrTo>
                <a:srgbClr val="FFFFFF">
                  <a:alpha val="0"/>
                </a:srgbClr>
              </a:clrTo>
            </a:clrChange>
          </a:blip>
          <a:stretch>
            <a:fillRect/>
          </a:stretch>
        </p:blipFill>
        <p:spPr>
          <a:xfrm>
            <a:off x="4193474" y="6454421"/>
            <a:ext cx="2115312" cy="140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8"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noChangeArrowheads="1"/>
          </p:cNvPicPr>
          <p:nvPr/>
        </p:nvPicPr>
        <p:blipFill>
          <a:blip r:embed="rId3"/>
          <a:stretch>
            <a:fillRect/>
          </a:stretch>
        </p:blipFill>
        <p:spPr bwMode="auto">
          <a:xfrm>
            <a:off x="44100" y="2301169"/>
            <a:ext cx="5520612"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itle 1"/>
          <p:cNvSpPr>
            <a:spLocks noGrp="1"/>
          </p:cNvSpPr>
          <p:nvPr>
            <p:ph type="title"/>
          </p:nvPr>
        </p:nvSpPr>
        <p:spPr>
          <a:xfrm>
            <a:off x="457200" y="0"/>
            <a:ext cx="8229600" cy="1527175"/>
          </a:xfrm>
        </p:spPr>
        <p:txBody>
          <a:bodyPr/>
          <a:lstStyle/>
          <a:p>
            <a:r>
              <a:rPr lang="en-US" altLang="en-US">
                <a:latin typeface="Arial" charset="0"/>
                <a:ea typeface="MS PGothic" charset="-128"/>
                <a:cs typeface="Arial" charset="0"/>
              </a:rPr>
              <a:t>Comparing Market Structures</a:t>
            </a:r>
          </a:p>
        </p:txBody>
      </p:sp>
      <p:graphicFrame>
        <p:nvGraphicFramePr>
          <p:cNvPr id="5" name="Table 4"/>
          <p:cNvGraphicFramePr>
            <a:graphicFrameLocks noGrp="1"/>
          </p:cNvGraphicFramePr>
          <p:nvPr>
            <p:extLst>
              <p:ext uri="{D42A27DB-BD31-4B8C-83A1-F6EECF244321}">
                <p14:modId xmlns:p14="http://schemas.microsoft.com/office/powerpoint/2010/main" val="1623354525"/>
              </p:ext>
            </p:extLst>
          </p:nvPr>
        </p:nvGraphicFramePr>
        <p:xfrm>
          <a:off x="2784475" y="1690688"/>
          <a:ext cx="6197600" cy="2940052"/>
        </p:xfrm>
        <a:graphic>
          <a:graphicData uri="http://schemas.openxmlformats.org/drawingml/2006/table">
            <a:tbl>
              <a:tblPr/>
              <a:tblGrid>
                <a:gridCol w="1400175">
                  <a:extLst>
                    <a:ext uri="{9D8B030D-6E8A-4147-A177-3AD203B41FA5}">
                      <a16:colId xmlns:mc="http://schemas.openxmlformats.org/markup-compatibility/2006" xmlns:mv="urn:schemas-microsoft-com:mac:vml" xmlns="" xmlns:a16="http://schemas.microsoft.com/office/drawing/2014/main" val="20000"/>
                    </a:ext>
                  </a:extLst>
                </a:gridCol>
                <a:gridCol w="1639888">
                  <a:extLst>
                    <a:ext uri="{9D8B030D-6E8A-4147-A177-3AD203B41FA5}">
                      <a16:colId xmlns:mc="http://schemas.openxmlformats.org/markup-compatibility/2006" xmlns:mv="urn:schemas-microsoft-com:mac:vml" xmlns="" xmlns:a16="http://schemas.microsoft.com/office/drawing/2014/main" val="20001"/>
                    </a:ext>
                  </a:extLst>
                </a:gridCol>
                <a:gridCol w="1541462">
                  <a:extLst>
                    <a:ext uri="{9D8B030D-6E8A-4147-A177-3AD203B41FA5}">
                      <a16:colId xmlns:mc="http://schemas.openxmlformats.org/markup-compatibility/2006" xmlns:mv="urn:schemas-microsoft-com:mac:vml" xmlns="" xmlns:a16="http://schemas.microsoft.com/office/drawing/2014/main" val="20002"/>
                    </a:ext>
                  </a:extLst>
                </a:gridCol>
                <a:gridCol w="1616075">
                  <a:extLst>
                    <a:ext uri="{9D8B030D-6E8A-4147-A177-3AD203B41FA5}">
                      <a16:colId xmlns:mc="http://schemas.openxmlformats.org/markup-compatibility/2006" xmlns:mv="urn:schemas-microsoft-com:mac:vml" xmlns="" xmlns:a16="http://schemas.microsoft.com/office/drawing/2014/main" val="20003"/>
                    </a:ext>
                  </a:extLst>
                </a:gridCol>
              </a:tblGrid>
              <a:tr h="609600">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16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tx1"/>
                          </a:solidFill>
                          <a:effectLst/>
                          <a:latin typeface="Arial" charset="0"/>
                          <a:ea typeface="Arial" charset="0"/>
                          <a:cs typeface="Arial" charset="0"/>
                        </a:rPr>
                        <a:t>Perfect Competition</a:t>
                      </a:r>
                      <a:endParaRPr kumimoji="0" lang="en-US" altLang="x-none" sz="1600" b="0" i="0" u="none" strike="noStrike" cap="none" normalizeH="0" baseline="0" dirty="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Arial" charset="0"/>
                          <a:ea typeface="Arial" charset="0"/>
                          <a:cs typeface="Arial" charset="0"/>
                        </a:rPr>
                        <a:t>Single Price Monopoly</a:t>
                      </a:r>
                      <a:endParaRPr kumimoji="0" lang="en-US" altLang="x-none" sz="16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Arial" charset="0"/>
                          <a:ea typeface="Arial" charset="0"/>
                          <a:cs typeface="Arial" charset="0"/>
                        </a:rPr>
                        <a:t>Perfect Price Discrimination</a:t>
                      </a:r>
                      <a:endParaRPr kumimoji="0" lang="en-US" altLang="x-none" sz="16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mc="http://schemas.openxmlformats.org/markup-compatibility/2006" xmlns:mv="urn:schemas-microsoft-com:mac:vml" xmlns="" xmlns:a16="http://schemas.microsoft.com/office/drawing/2014/main" val="10000"/>
                  </a:ext>
                </a:extLst>
              </a:tr>
              <a:tr h="582613">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Arial" charset="0"/>
                          <a:ea typeface="Arial" charset="0"/>
                          <a:cs typeface="Arial" charset="0"/>
                        </a:rPr>
                        <a:t>Consumer Surplus</a:t>
                      </a:r>
                      <a:endParaRPr kumimoji="0" lang="en-US" altLang="x-none" sz="16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dirty="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1"/>
                  </a:ext>
                </a:extLst>
              </a:tr>
              <a:tr h="582613">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Arial" charset="0"/>
                          <a:ea typeface="Arial" charset="0"/>
                          <a:cs typeface="Arial" charset="0"/>
                        </a:rPr>
                        <a:t>Producer Surplus</a:t>
                      </a:r>
                      <a:endParaRPr kumimoji="0" lang="en-US" altLang="x-none" sz="16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2"/>
                  </a:ext>
                </a:extLst>
              </a:tr>
              <a:tr h="582613">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Arial" charset="0"/>
                          <a:ea typeface="Arial" charset="0"/>
                          <a:cs typeface="Arial" charset="0"/>
                        </a:rPr>
                        <a:t>Deadweight Loss</a:t>
                      </a:r>
                      <a:endParaRPr kumimoji="0" lang="en-US" altLang="x-none" sz="16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3"/>
                  </a:ext>
                </a:extLst>
              </a:tr>
              <a:tr h="582613">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tx1"/>
                          </a:solidFill>
                          <a:effectLst/>
                          <a:latin typeface="Arial" charset="0"/>
                          <a:ea typeface="Arial" charset="0"/>
                          <a:cs typeface="Arial" charset="0"/>
                        </a:rPr>
                        <a:t>Total Welfare</a:t>
                      </a:r>
                      <a:endParaRPr kumimoji="0" lang="en-US" altLang="x-none" sz="1600" b="0" i="0" u="none" strike="noStrike" cap="none" normalizeH="0" baseline="0" dirty="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285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3200">
                          <a:solidFill>
                            <a:schemeClr val="tx1"/>
                          </a:solidFill>
                          <a:latin typeface="Arial" charset="0"/>
                          <a:ea typeface="MS PGothic" charset="-128"/>
                          <a:cs typeface="Arial" charset="0"/>
                        </a:defRPr>
                      </a:lvl1pPr>
                      <a:lvl2pPr marL="742950" indent="-285750" eaLnBrk="0" hangingPunct="0">
                        <a:spcBef>
                          <a:spcPct val="20000"/>
                        </a:spcBef>
                        <a:buFont typeface="Arial" charset="0"/>
                        <a:defRPr sz="2800">
                          <a:solidFill>
                            <a:schemeClr val="tx1"/>
                          </a:solidFill>
                          <a:latin typeface="Arial" charset="0"/>
                          <a:ea typeface="MS PGothic" charset="-128"/>
                          <a:cs typeface="Arial" charset="0"/>
                        </a:defRPr>
                      </a:lvl2pPr>
                      <a:lvl3pPr marL="1143000" indent="-228600" eaLnBrk="0" hangingPunct="0">
                        <a:spcBef>
                          <a:spcPct val="20000"/>
                        </a:spcBef>
                        <a:buFont typeface="Arial"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x-none" altLang="x-none" sz="2000" b="0" i="0" u="none" strike="noStrike" cap="none" normalizeH="0" baseline="0" dirty="0">
                        <a:ln>
                          <a:noFill/>
                        </a:ln>
                        <a:solidFill>
                          <a:schemeClr val="tx1"/>
                        </a:solidFill>
                        <a:effectLst/>
                        <a:latin typeface="Arial" charset="0"/>
                        <a:ea typeface="Arial" charset="0"/>
                        <a:cs typeface="Arial" charset="0"/>
                      </a:endParaRPr>
                    </a:p>
                  </a:txBody>
                  <a:tcPr marL="68584" marR="68584" marT="0" marB="0" anchor="ctr" horzOverflow="overflow">
                    <a:lnL w="31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4"/>
                  </a:ext>
                </a:extLst>
              </a:tr>
            </a:tbl>
          </a:graphicData>
        </a:graphic>
      </p:graphicFrame>
      <p:sp>
        <p:nvSpPr>
          <p:cNvPr id="2" name="TextBox 1"/>
          <p:cNvSpPr txBox="1">
            <a:spLocks noChangeArrowheads="1"/>
          </p:cNvSpPr>
          <p:nvPr/>
        </p:nvSpPr>
        <p:spPr bwMode="auto">
          <a:xfrm>
            <a:off x="4470400" y="2413000"/>
            <a:ext cx="1108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A + B + C</a:t>
            </a:r>
          </a:p>
        </p:txBody>
      </p:sp>
      <p:sp>
        <p:nvSpPr>
          <p:cNvPr id="6" name="TextBox 5"/>
          <p:cNvSpPr txBox="1">
            <a:spLocks noChangeArrowheads="1"/>
          </p:cNvSpPr>
          <p:nvPr/>
        </p:nvSpPr>
        <p:spPr bwMode="auto">
          <a:xfrm>
            <a:off x="4851400" y="2971800"/>
            <a:ext cx="314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0</a:t>
            </a:r>
          </a:p>
        </p:txBody>
      </p:sp>
      <p:sp>
        <p:nvSpPr>
          <p:cNvPr id="7" name="TextBox 6"/>
          <p:cNvSpPr txBox="1">
            <a:spLocks noChangeArrowheads="1"/>
          </p:cNvSpPr>
          <p:nvPr/>
        </p:nvSpPr>
        <p:spPr bwMode="auto">
          <a:xfrm>
            <a:off x="4851400" y="3543300"/>
            <a:ext cx="314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0</a:t>
            </a:r>
          </a:p>
        </p:txBody>
      </p:sp>
      <p:sp>
        <p:nvSpPr>
          <p:cNvPr id="9" name="TextBox 8"/>
          <p:cNvSpPr txBox="1">
            <a:spLocks noChangeArrowheads="1"/>
          </p:cNvSpPr>
          <p:nvPr/>
        </p:nvSpPr>
        <p:spPr bwMode="auto">
          <a:xfrm>
            <a:off x="4470400" y="4114800"/>
            <a:ext cx="1108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A + B + C</a:t>
            </a:r>
          </a:p>
        </p:txBody>
      </p:sp>
      <p:sp>
        <p:nvSpPr>
          <p:cNvPr id="10" name="TextBox 9"/>
          <p:cNvSpPr txBox="1">
            <a:spLocks noChangeArrowheads="1"/>
          </p:cNvSpPr>
          <p:nvPr/>
        </p:nvSpPr>
        <p:spPr bwMode="auto">
          <a:xfrm>
            <a:off x="6388100" y="2413000"/>
            <a:ext cx="3397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A</a:t>
            </a:r>
          </a:p>
        </p:txBody>
      </p:sp>
      <p:sp>
        <p:nvSpPr>
          <p:cNvPr id="11" name="TextBox 10"/>
          <p:cNvSpPr txBox="1">
            <a:spLocks noChangeArrowheads="1"/>
          </p:cNvSpPr>
          <p:nvPr/>
        </p:nvSpPr>
        <p:spPr bwMode="auto">
          <a:xfrm>
            <a:off x="6400800" y="2971800"/>
            <a:ext cx="3397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B</a:t>
            </a:r>
          </a:p>
        </p:txBody>
      </p:sp>
      <p:sp>
        <p:nvSpPr>
          <p:cNvPr id="12" name="TextBox 11"/>
          <p:cNvSpPr txBox="1">
            <a:spLocks noChangeArrowheads="1"/>
          </p:cNvSpPr>
          <p:nvPr/>
        </p:nvSpPr>
        <p:spPr bwMode="auto">
          <a:xfrm>
            <a:off x="6400800" y="3543300"/>
            <a:ext cx="3206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C</a:t>
            </a:r>
          </a:p>
        </p:txBody>
      </p:sp>
      <p:sp>
        <p:nvSpPr>
          <p:cNvPr id="13" name="TextBox 12"/>
          <p:cNvSpPr txBox="1">
            <a:spLocks noChangeArrowheads="1"/>
          </p:cNvSpPr>
          <p:nvPr/>
        </p:nvSpPr>
        <p:spPr bwMode="auto">
          <a:xfrm>
            <a:off x="6311900" y="4127500"/>
            <a:ext cx="7286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A + B</a:t>
            </a:r>
          </a:p>
        </p:txBody>
      </p:sp>
      <p:sp>
        <p:nvSpPr>
          <p:cNvPr id="14" name="TextBox 13"/>
          <p:cNvSpPr txBox="1">
            <a:spLocks noChangeArrowheads="1"/>
          </p:cNvSpPr>
          <p:nvPr/>
        </p:nvSpPr>
        <p:spPr bwMode="auto">
          <a:xfrm>
            <a:off x="7620000" y="2365375"/>
            <a:ext cx="1108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A + B + C</a:t>
            </a:r>
          </a:p>
        </p:txBody>
      </p:sp>
      <p:sp>
        <p:nvSpPr>
          <p:cNvPr id="15" name="TextBox 14"/>
          <p:cNvSpPr txBox="1">
            <a:spLocks noChangeArrowheads="1"/>
          </p:cNvSpPr>
          <p:nvPr/>
        </p:nvSpPr>
        <p:spPr bwMode="auto">
          <a:xfrm>
            <a:off x="8016875" y="2971800"/>
            <a:ext cx="314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0</a:t>
            </a:r>
          </a:p>
        </p:txBody>
      </p:sp>
      <p:sp>
        <p:nvSpPr>
          <p:cNvPr id="16" name="TextBox 15"/>
          <p:cNvSpPr txBox="1">
            <a:spLocks noChangeArrowheads="1"/>
          </p:cNvSpPr>
          <p:nvPr/>
        </p:nvSpPr>
        <p:spPr bwMode="auto">
          <a:xfrm>
            <a:off x="8016875" y="3556000"/>
            <a:ext cx="314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0</a:t>
            </a:r>
          </a:p>
        </p:txBody>
      </p:sp>
      <p:sp>
        <p:nvSpPr>
          <p:cNvPr id="17" name="TextBox 16"/>
          <p:cNvSpPr txBox="1">
            <a:spLocks noChangeArrowheads="1"/>
          </p:cNvSpPr>
          <p:nvPr/>
        </p:nvSpPr>
        <p:spPr bwMode="auto">
          <a:xfrm>
            <a:off x="7620000" y="4127500"/>
            <a:ext cx="1108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600">
                <a:solidFill>
                  <a:schemeClr val="tx1"/>
                </a:solidFill>
                <a:latin typeface="Arial" charset="0"/>
                <a:ea typeface="MS PGothic" charset="-128"/>
                <a:cs typeface="Arial" charset="0"/>
              </a:defRPr>
            </a:lvl1pPr>
            <a:lvl2pPr marL="742950" indent="-285750" eaLnBrk="0" hangingPunct="0">
              <a:spcBef>
                <a:spcPct val="20000"/>
              </a:spcBef>
              <a:buFont typeface="Arial" charset="0"/>
              <a:buChar char="–"/>
              <a:defRPr sz="3200">
                <a:solidFill>
                  <a:schemeClr val="tx1"/>
                </a:solidFill>
                <a:latin typeface="Arial" charset="0"/>
                <a:ea typeface="MS PGothic" charset="-128"/>
                <a:cs typeface="Arial" charset="0"/>
              </a:defRPr>
            </a:lvl2pPr>
            <a:lvl3pPr marL="1143000" indent="-228600" eaLnBrk="0" hangingPunct="0">
              <a:spcBef>
                <a:spcPct val="20000"/>
              </a:spcBef>
              <a:buFont typeface="Arial" charset="0"/>
              <a:buChar char="•"/>
              <a:defRPr sz="24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eaLnBrk="1" hangingPunct="1">
              <a:spcBef>
                <a:spcPct val="0"/>
              </a:spcBef>
              <a:buFontTx/>
              <a:buNone/>
            </a:pPr>
            <a:r>
              <a:rPr lang="en-US" altLang="en-US" sz="2000" b="1">
                <a:latin typeface="Calibri" charset="0"/>
              </a:rPr>
              <a:t>A + B +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0"/>
            <a:ext cx="8229600" cy="1527175"/>
          </a:xfrm>
        </p:spPr>
        <p:txBody>
          <a:bodyPr/>
          <a:lstStyle/>
          <a:p>
            <a:pPr algn="l" eaLnBrk="1" hangingPunct="1"/>
            <a:r>
              <a:rPr lang="en-US" altLang="en-US" dirty="0">
                <a:latin typeface="Helvetica Neue" charset="0"/>
              </a:rPr>
              <a:t>Practice What You Know</a:t>
            </a:r>
            <a:r>
              <a:rPr lang="en-US" dirty="0"/>
              <a:t>—</a:t>
            </a:r>
            <a:r>
              <a:rPr lang="en-US" altLang="en-US" dirty="0">
                <a:latin typeface="Helvetica Neue" charset="0"/>
              </a:rPr>
              <a:t>1 </a:t>
            </a:r>
          </a:p>
        </p:txBody>
      </p:sp>
      <p:sp>
        <p:nvSpPr>
          <p:cNvPr id="32771" name="Content Placeholder 2"/>
          <p:cNvSpPr>
            <a:spLocks noGrp="1"/>
          </p:cNvSpPr>
          <p:nvPr>
            <p:ph idx="4294967295"/>
          </p:nvPr>
        </p:nvSpPr>
        <p:spPr>
          <a:xfrm>
            <a:off x="273050" y="1712913"/>
            <a:ext cx="8696325" cy="4895850"/>
          </a:xfrm>
        </p:spPr>
        <p:txBody>
          <a:bodyPr/>
          <a:lstStyle/>
          <a:p>
            <a:pPr eaLnBrk="1" hangingPunct="1"/>
            <a:r>
              <a:rPr lang="en-US" altLang="en-US" sz="3200" dirty="0">
                <a:latin typeface="Helvetica Neue" charset="0"/>
              </a:rPr>
              <a:t>Which </a:t>
            </a:r>
            <a:r>
              <a:rPr lang="en-US" altLang="en-US" sz="3200" dirty="0"/>
              <a:t>of the following goods or services is most likely to be sold successfully by a firm at different prices?</a:t>
            </a:r>
          </a:p>
          <a:p>
            <a:pPr marL="971550" lvl="1" indent="-514350" eaLnBrk="1" hangingPunct="1">
              <a:buFont typeface="Calibri" charset="0"/>
              <a:buAutoNum type="alphaUcPeriod"/>
            </a:pPr>
            <a:r>
              <a:rPr lang="en-US" altLang="en-US" sz="2800" dirty="0">
                <a:latin typeface="Helvetica Neue" charset="0"/>
              </a:rPr>
              <a:t>economics textbooks</a:t>
            </a:r>
          </a:p>
          <a:p>
            <a:pPr marL="971550" lvl="1" indent="-514350" eaLnBrk="1" hangingPunct="1">
              <a:buFont typeface="Calibri" charset="0"/>
              <a:buAutoNum type="alphaUcPeriod"/>
            </a:pPr>
            <a:r>
              <a:rPr lang="en-US" altLang="en-US" sz="2800" dirty="0">
                <a:latin typeface="Helvetica Neue" charset="0"/>
              </a:rPr>
              <a:t>haircuts</a:t>
            </a:r>
          </a:p>
          <a:p>
            <a:pPr marL="971550" lvl="1" indent="-514350" eaLnBrk="1" hangingPunct="1">
              <a:buFont typeface="Calibri" charset="0"/>
              <a:buAutoNum type="alphaUcPeriod"/>
            </a:pPr>
            <a:r>
              <a:rPr lang="en-US" altLang="en-US" sz="2800" dirty="0">
                <a:latin typeface="Helvetica Neue" charset="0"/>
              </a:rPr>
              <a:t>candy bars</a:t>
            </a:r>
          </a:p>
          <a:p>
            <a:pPr marL="971550" lvl="1" indent="-514350" eaLnBrk="1" hangingPunct="1">
              <a:buFont typeface="Calibri" charset="0"/>
              <a:buAutoNum type="alphaUcPeriod"/>
            </a:pPr>
            <a:r>
              <a:rPr lang="en-US" altLang="en-US" sz="2800" dirty="0">
                <a:latin typeface="Helvetica Neue" charset="0"/>
              </a:rPr>
              <a:t>university apparel</a:t>
            </a:r>
          </a:p>
        </p:txBody>
      </p:sp>
      <p:sp>
        <p:nvSpPr>
          <p:cNvPr id="2" name="Rectangle 1" descr="Correct answer: B, haircuts"/>
          <p:cNvSpPr>
            <a:spLocks noChangeArrowheads="1"/>
          </p:cNvSpPr>
          <p:nvPr/>
        </p:nvSpPr>
        <p:spPr bwMode="auto">
          <a:xfrm>
            <a:off x="685800" y="3797300"/>
            <a:ext cx="2679700" cy="482600"/>
          </a:xfrm>
          <a:prstGeom prst="rect">
            <a:avLst/>
          </a:prstGeom>
          <a:noFill/>
          <a:ln w="38100">
            <a:solidFill>
              <a:srgbClr val="6699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algn="ctr" eaLnBrk="1" hangingPunct="1"/>
            <a:endParaRPr lang="x-none" altLang="x-none">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0"/>
            <a:ext cx="8229600" cy="1527175"/>
          </a:xfrm>
        </p:spPr>
        <p:txBody>
          <a:bodyPr/>
          <a:lstStyle/>
          <a:p>
            <a:pPr algn="l" eaLnBrk="1" hangingPunct="1"/>
            <a:r>
              <a:rPr lang="en-US" altLang="en-US" dirty="0">
                <a:latin typeface="Helvetica Neue" charset="0"/>
              </a:rPr>
              <a:t>Practice What You Know</a:t>
            </a:r>
            <a:r>
              <a:rPr lang="en-US" dirty="0"/>
              <a:t>—</a:t>
            </a:r>
            <a:r>
              <a:rPr lang="en-US" altLang="en-US" dirty="0">
                <a:latin typeface="Helvetica Neue" charset="0"/>
              </a:rPr>
              <a:t>2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altLang="en-US" sz="3200" dirty="0">
                <a:latin typeface="Helvetica Neue" charset="0"/>
              </a:rPr>
              <a:t>Dirk </a:t>
            </a:r>
            <a:r>
              <a:rPr lang="en-US" altLang="en-US" sz="3200" dirty="0"/>
              <a:t>buys chicken nuggets. Lee buys chicken parmesan. The two men pay two different prices for these goods. This is an example of</a:t>
            </a:r>
          </a:p>
          <a:p>
            <a:pPr marL="971550" lvl="1" indent="-514350" eaLnBrk="1" hangingPunct="1">
              <a:buFont typeface="Calibri" charset="0"/>
              <a:buAutoNum type="alphaUcPeriod"/>
            </a:pPr>
            <a:r>
              <a:rPr lang="en-US" altLang="en-US" sz="2800" dirty="0">
                <a:latin typeface="Helvetica Neue" charset="0"/>
              </a:rPr>
              <a:t>demand shifting.</a:t>
            </a:r>
          </a:p>
          <a:p>
            <a:pPr marL="971550" lvl="1" indent="-514350" eaLnBrk="1" hangingPunct="1">
              <a:buFont typeface="Calibri" charset="0"/>
              <a:buAutoNum type="alphaUcPeriod"/>
            </a:pPr>
            <a:r>
              <a:rPr lang="en-US" altLang="en-US" sz="2800" dirty="0">
                <a:latin typeface="Helvetica Neue" charset="0"/>
              </a:rPr>
              <a:t>inelastic demand.</a:t>
            </a:r>
          </a:p>
          <a:p>
            <a:pPr marL="971550" lvl="1" indent="-514350" eaLnBrk="1" hangingPunct="1">
              <a:buFont typeface="Calibri" charset="0"/>
              <a:buAutoNum type="alphaUcPeriod"/>
            </a:pPr>
            <a:r>
              <a:rPr lang="en-US" altLang="en-US" sz="2800" dirty="0">
                <a:latin typeface="Helvetica Neue" charset="0"/>
              </a:rPr>
              <a:t>price discrimination.</a:t>
            </a:r>
          </a:p>
          <a:p>
            <a:pPr marL="971550" lvl="1" indent="-514350" eaLnBrk="1" hangingPunct="1">
              <a:buFont typeface="Calibri" charset="0"/>
              <a:buAutoNum type="alphaUcPeriod"/>
            </a:pPr>
            <a:r>
              <a:rPr lang="en-US" altLang="en-US" sz="2800" dirty="0">
                <a:latin typeface="Helvetica Neue" charset="0"/>
              </a:rPr>
              <a:t>none of the above.</a:t>
            </a:r>
          </a:p>
        </p:txBody>
      </p:sp>
      <p:sp>
        <p:nvSpPr>
          <p:cNvPr id="4" name="Rectangle 3" descr="Correct answer: D, none of the above."/>
          <p:cNvSpPr>
            <a:spLocks noChangeArrowheads="1"/>
          </p:cNvSpPr>
          <p:nvPr/>
        </p:nvSpPr>
        <p:spPr bwMode="auto">
          <a:xfrm>
            <a:off x="685800" y="4826000"/>
            <a:ext cx="3771900" cy="482600"/>
          </a:xfrm>
          <a:prstGeom prst="rect">
            <a:avLst/>
          </a:prstGeom>
          <a:noFill/>
          <a:ln w="38100">
            <a:solidFill>
              <a:srgbClr val="6699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algn="ctr" eaLnBrk="1" hangingPunct="1"/>
            <a:endParaRPr lang="x-none" altLang="x-none">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527175"/>
          </a:xfrm>
        </p:spPr>
        <p:txBody>
          <a:bodyPr/>
          <a:lstStyle/>
          <a:p>
            <a:pPr algn="l" eaLnBrk="1" hangingPunct="1"/>
            <a:r>
              <a:rPr lang="en-US" altLang="en-US" dirty="0">
                <a:latin typeface="Helvetica Neue" charset="0"/>
              </a:rPr>
              <a:t>Practice What You Know</a:t>
            </a:r>
            <a:r>
              <a:rPr lang="en-US" dirty="0"/>
              <a:t>—</a:t>
            </a:r>
            <a:r>
              <a:rPr lang="en-US" altLang="en-US" dirty="0">
                <a:latin typeface="Helvetica Neue" charset="0"/>
              </a:rPr>
              <a:t>3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altLang="en-US" sz="3200" dirty="0">
                <a:latin typeface="Helvetica Neue" charset="0"/>
              </a:rPr>
              <a:t>A </a:t>
            </a:r>
            <a:r>
              <a:rPr lang="en-US" altLang="en-US" sz="3200" dirty="0"/>
              <a:t>general rule for price discriminating with two consumers groups is to charge a ______ price to the inelastic group and a ______ price to the elastic group.</a:t>
            </a:r>
            <a:endParaRPr lang="en-US" altLang="en-US" sz="2800" dirty="0">
              <a:latin typeface="Helvetica Neue" charset="0"/>
            </a:endParaRPr>
          </a:p>
          <a:p>
            <a:pPr marL="971550" lvl="1" indent="-514350" eaLnBrk="1" hangingPunct="1">
              <a:buFont typeface="Calibri" charset="0"/>
              <a:buAutoNum type="alphaUcPeriod"/>
            </a:pPr>
            <a:r>
              <a:rPr lang="en-US" altLang="en-US" sz="2800" dirty="0">
                <a:latin typeface="Helvetica Neue" charset="0"/>
              </a:rPr>
              <a:t>high; low</a:t>
            </a:r>
          </a:p>
          <a:p>
            <a:pPr marL="971550" lvl="1" indent="-514350" eaLnBrk="1" hangingPunct="1">
              <a:buFont typeface="Calibri" charset="0"/>
              <a:buAutoNum type="alphaUcPeriod"/>
            </a:pPr>
            <a:r>
              <a:rPr lang="en-US" altLang="en-US" sz="2800" dirty="0">
                <a:latin typeface="Helvetica Neue" charset="0"/>
              </a:rPr>
              <a:t>low; high</a:t>
            </a:r>
          </a:p>
          <a:p>
            <a:pPr marL="971550" lvl="1" indent="-514350" eaLnBrk="1" hangingPunct="1">
              <a:buFont typeface="Calibri" charset="0"/>
              <a:buAutoNum type="alphaUcPeriod"/>
            </a:pPr>
            <a:r>
              <a:rPr lang="en-US" altLang="en-US" sz="2800" dirty="0">
                <a:latin typeface="Helvetica Neue" charset="0"/>
              </a:rPr>
              <a:t>positive; negative</a:t>
            </a:r>
          </a:p>
          <a:p>
            <a:pPr marL="971550" lvl="1" indent="-514350" eaLnBrk="1" hangingPunct="1">
              <a:buFont typeface="Calibri" charset="0"/>
              <a:buAutoNum type="alphaUcPeriod"/>
            </a:pPr>
            <a:r>
              <a:rPr lang="en-US" altLang="en-US" sz="2800" dirty="0">
                <a:latin typeface="Helvetica Neue" charset="0"/>
              </a:rPr>
              <a:t>negative; positive</a:t>
            </a:r>
          </a:p>
        </p:txBody>
      </p:sp>
      <p:sp>
        <p:nvSpPr>
          <p:cNvPr id="4" name="Rectangle 3" descr="Correct answer: A, high; low"/>
          <p:cNvSpPr>
            <a:spLocks noChangeArrowheads="1"/>
          </p:cNvSpPr>
          <p:nvPr/>
        </p:nvSpPr>
        <p:spPr bwMode="auto">
          <a:xfrm>
            <a:off x="685800" y="3797300"/>
            <a:ext cx="2679700" cy="482600"/>
          </a:xfrm>
          <a:prstGeom prst="rect">
            <a:avLst/>
          </a:prstGeom>
          <a:noFill/>
          <a:ln w="38100">
            <a:solidFill>
              <a:srgbClr val="6699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algn="ctr" eaLnBrk="1" hangingPunct="1"/>
            <a:endParaRPr lang="x-none" altLang="x-none">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0"/>
            <a:ext cx="8229600" cy="1527175"/>
          </a:xfrm>
        </p:spPr>
        <p:txBody>
          <a:bodyPr/>
          <a:lstStyle/>
          <a:p>
            <a:pPr algn="l" eaLnBrk="1" hangingPunct="1"/>
            <a:r>
              <a:rPr lang="en-US" altLang="en-US" dirty="0">
                <a:latin typeface="Helvetica Neue" charset="0"/>
              </a:rPr>
              <a:t>Practice What You Know</a:t>
            </a:r>
            <a:r>
              <a:rPr lang="en-US" dirty="0"/>
              <a:t>—</a:t>
            </a:r>
            <a:r>
              <a:rPr lang="en-US" altLang="en-US" dirty="0">
                <a:latin typeface="Helvetica Neue" charset="0"/>
              </a:rPr>
              <a:t>4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altLang="en-US" sz="3200" dirty="0">
                <a:latin typeface="Helvetica Neue" charset="0"/>
              </a:rPr>
              <a:t>What </a:t>
            </a:r>
            <a:r>
              <a:rPr lang="en-US" altLang="en-US" sz="3200" dirty="0"/>
              <a:t>market and pricing structure has the least amount of consumer surplus?</a:t>
            </a:r>
          </a:p>
          <a:p>
            <a:pPr marL="971550" lvl="1" indent="-514350" eaLnBrk="1" hangingPunct="1">
              <a:buFont typeface="Calibri" charset="0"/>
              <a:buAutoNum type="alphaUcPeriod"/>
            </a:pPr>
            <a:r>
              <a:rPr lang="en-US" altLang="en-US" sz="2800" dirty="0">
                <a:latin typeface="Helvetica Neue" charset="0"/>
              </a:rPr>
              <a:t>perfect competition</a:t>
            </a:r>
          </a:p>
          <a:p>
            <a:pPr marL="971550" lvl="1" indent="-514350" eaLnBrk="1" hangingPunct="1">
              <a:buFont typeface="Calibri" charset="0"/>
              <a:buAutoNum type="alphaUcPeriod"/>
            </a:pPr>
            <a:r>
              <a:rPr lang="en-US" altLang="en-US" sz="2800" dirty="0">
                <a:latin typeface="Helvetica Neue" charset="0"/>
              </a:rPr>
              <a:t>pure monopoly (single price)</a:t>
            </a:r>
          </a:p>
          <a:p>
            <a:pPr marL="971550" lvl="1" indent="-514350" eaLnBrk="1" hangingPunct="1">
              <a:buFont typeface="Calibri" charset="0"/>
              <a:buAutoNum type="alphaUcPeriod"/>
            </a:pPr>
            <a:r>
              <a:rPr lang="en-US" altLang="en-US" sz="2800" dirty="0">
                <a:latin typeface="Helvetica Neue" charset="0"/>
              </a:rPr>
              <a:t>a price discriminating monopoly that charges two different prices</a:t>
            </a:r>
          </a:p>
          <a:p>
            <a:pPr marL="971550" lvl="1" indent="-514350" eaLnBrk="1" hangingPunct="1">
              <a:buFont typeface="Calibri" charset="0"/>
              <a:buAutoNum type="alphaUcPeriod"/>
            </a:pPr>
            <a:r>
              <a:rPr lang="en-US" altLang="en-US" sz="2800" dirty="0">
                <a:latin typeface="Helvetica Neue" charset="0"/>
              </a:rPr>
              <a:t>a monopolist that engages in perfect price discrimination</a:t>
            </a:r>
          </a:p>
        </p:txBody>
      </p:sp>
      <p:sp>
        <p:nvSpPr>
          <p:cNvPr id="4" name="Rectangle 3" descr="Correct answer: D, a monopolist that engages in perfect price discrimination"/>
          <p:cNvSpPr>
            <a:spLocks noChangeArrowheads="1"/>
          </p:cNvSpPr>
          <p:nvPr/>
        </p:nvSpPr>
        <p:spPr bwMode="auto">
          <a:xfrm>
            <a:off x="685800" y="4775200"/>
            <a:ext cx="7556500" cy="977900"/>
          </a:xfrm>
          <a:prstGeom prst="rect">
            <a:avLst/>
          </a:prstGeom>
          <a:noFill/>
          <a:ln w="38100">
            <a:solidFill>
              <a:srgbClr val="6699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algn="ctr" eaLnBrk="1" hangingPunct="1"/>
            <a:endParaRPr lang="x-none" altLang="x-none">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0"/>
            <a:ext cx="8229600" cy="1527175"/>
          </a:xfrm>
        </p:spPr>
        <p:txBody>
          <a:bodyPr/>
          <a:lstStyle/>
          <a:p>
            <a:pPr algn="l" eaLnBrk="1" hangingPunct="1"/>
            <a:r>
              <a:rPr lang="en-US" altLang="en-US" dirty="0">
                <a:latin typeface="Helvetica Neue" charset="0"/>
              </a:rPr>
              <a:t>Practice What You Know</a:t>
            </a:r>
            <a:r>
              <a:rPr lang="en-US" dirty="0"/>
              <a:t>—</a:t>
            </a:r>
            <a:r>
              <a:rPr lang="en-US" altLang="en-US" dirty="0">
                <a:latin typeface="Helvetica Neue" charset="0"/>
              </a:rPr>
              <a:t>5 </a:t>
            </a: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altLang="en-US" sz="3200" dirty="0">
                <a:latin typeface="Helvetica Neue" charset="0"/>
              </a:rPr>
              <a:t>Why </a:t>
            </a:r>
            <a:r>
              <a:rPr lang="en-US" altLang="en-US" sz="3200" dirty="0"/>
              <a:t>might one consumer group (A) have a more elastic demand (and be more price sensitive) than another group (B) of consumers?</a:t>
            </a:r>
          </a:p>
          <a:p>
            <a:pPr marL="971550" lvl="1" indent="-514350" eaLnBrk="1" hangingPunct="1">
              <a:buFont typeface="Calibri" charset="0"/>
              <a:buAutoNum type="alphaUcPeriod"/>
            </a:pPr>
            <a:r>
              <a:rPr lang="en-US" altLang="en-US" sz="2800" dirty="0">
                <a:latin typeface="Helvetica Neue" charset="0"/>
              </a:rPr>
              <a:t>Group (A) may have less income.</a:t>
            </a:r>
          </a:p>
          <a:p>
            <a:pPr marL="971550" lvl="1" indent="-514350" eaLnBrk="1" hangingPunct="1">
              <a:buFont typeface="Calibri" charset="0"/>
              <a:buAutoNum type="alphaUcPeriod"/>
            </a:pPr>
            <a:r>
              <a:rPr lang="en-US" altLang="en-US" sz="2800" dirty="0">
                <a:latin typeface="Helvetica Neue" charset="0"/>
              </a:rPr>
              <a:t>Group (A) may have lower tastes and preferences for the good.</a:t>
            </a:r>
          </a:p>
          <a:p>
            <a:pPr marL="971550" lvl="1" indent="-514350" eaLnBrk="1" hangingPunct="1">
              <a:buFont typeface="Calibri" charset="0"/>
              <a:buAutoNum type="alphaUcPeriod"/>
            </a:pPr>
            <a:r>
              <a:rPr lang="en-US" altLang="en-US" sz="2800" dirty="0">
                <a:latin typeface="Helvetica Neue" charset="0"/>
              </a:rPr>
              <a:t>Both of the above could be true.</a:t>
            </a:r>
          </a:p>
          <a:p>
            <a:pPr marL="971550" lvl="1" indent="-514350" eaLnBrk="1" hangingPunct="1">
              <a:buFont typeface="Calibri" charset="0"/>
              <a:buAutoNum type="alphaUcPeriod"/>
            </a:pPr>
            <a:r>
              <a:rPr lang="en-US" altLang="en-US" sz="2800" dirty="0">
                <a:latin typeface="Helvetica Neue" charset="0"/>
              </a:rPr>
              <a:t>None of the above.</a:t>
            </a:r>
          </a:p>
        </p:txBody>
      </p:sp>
      <p:sp>
        <p:nvSpPr>
          <p:cNvPr id="4" name="Rectangle 3" descr="C, Both of the above could be true."/>
          <p:cNvSpPr>
            <a:spLocks noChangeArrowheads="1"/>
          </p:cNvSpPr>
          <p:nvPr/>
        </p:nvSpPr>
        <p:spPr bwMode="auto">
          <a:xfrm>
            <a:off x="558800" y="5207000"/>
            <a:ext cx="6832600" cy="546100"/>
          </a:xfrm>
          <a:prstGeom prst="rect">
            <a:avLst/>
          </a:prstGeom>
          <a:noFill/>
          <a:ln w="38100">
            <a:solidFill>
              <a:srgbClr val="6699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algn="ctr" eaLnBrk="1" hangingPunct="1"/>
            <a:endParaRPr lang="x-none" altLang="x-none">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527175"/>
          </a:xfrm>
        </p:spPr>
        <p:txBody>
          <a:bodyPr/>
          <a:lstStyle/>
          <a:p>
            <a:pPr algn="l"/>
            <a:r>
              <a:rPr lang="en-US" altLang="en-US" sz="4000" dirty="0">
                <a:solidFill>
                  <a:srgbClr val="1392C8"/>
                </a:solidFill>
                <a:latin typeface="Arial" charset="0"/>
                <a:ea typeface="MS PGothic" charset="-128"/>
                <a:cs typeface="Arial" charset="0"/>
              </a:rPr>
              <a:t>Class Activity: Think-Pair-Share: Welfare Analysis</a:t>
            </a:r>
            <a:r>
              <a:rPr lang="en-US" dirty="0">
                <a:solidFill>
                  <a:srgbClr val="1392C8"/>
                </a:solidFill>
              </a:rPr>
              <a:t>—</a:t>
            </a:r>
            <a:r>
              <a:rPr lang="en-US" altLang="en-US" sz="4000" dirty="0">
                <a:solidFill>
                  <a:srgbClr val="1392C8"/>
                </a:solidFill>
                <a:latin typeface="Arial" charset="0"/>
                <a:ea typeface="MS PGothic" charset="-128"/>
                <a:cs typeface="Arial" charset="0"/>
              </a:rPr>
              <a:t>1.A</a:t>
            </a:r>
          </a:p>
        </p:txBody>
      </p:sp>
      <p:sp>
        <p:nvSpPr>
          <p:cNvPr id="27650" name="Content Placeholder 2"/>
          <p:cNvSpPr>
            <a:spLocks noGrp="1"/>
          </p:cNvSpPr>
          <p:nvPr>
            <p:ph idx="1"/>
          </p:nvPr>
        </p:nvSpPr>
        <p:spPr>
          <a:xfrm>
            <a:off x="457200" y="1712913"/>
            <a:ext cx="3683000" cy="4895850"/>
          </a:xfrm>
        </p:spPr>
        <p:txBody>
          <a:bodyPr/>
          <a:lstStyle/>
          <a:p>
            <a:pPr marL="342900" indent="-342900">
              <a:buFont typeface="Arial" panose="020B0604020202020204" pitchFamily="34" charset="0"/>
              <a:buChar char="•"/>
              <a:defRPr/>
            </a:pPr>
            <a:r>
              <a:rPr lang="en-US" altLang="en-US" sz="2800" dirty="0">
                <a:latin typeface="Arial" pitchFamily="34" charset="0"/>
                <a:cs typeface="Arial" pitchFamily="34" charset="0"/>
              </a:rPr>
              <a:t>Use the figure to the right to calculate consumer surplus, producer surplus, and total welfare under:</a:t>
            </a:r>
          </a:p>
          <a:p>
            <a:pPr marL="457200" indent="-457200">
              <a:buFont typeface="+mj-lt"/>
              <a:buAutoNum type="arabicPeriod"/>
              <a:defRPr/>
            </a:pPr>
            <a:r>
              <a:rPr lang="en-US" altLang="en-US" sz="2600" dirty="0">
                <a:latin typeface="Arial" pitchFamily="34" charset="0"/>
                <a:cs typeface="Arial" pitchFamily="34" charset="0"/>
              </a:rPr>
              <a:t>Perfect competition</a:t>
            </a:r>
          </a:p>
          <a:p>
            <a:pPr marL="457200" indent="-457200">
              <a:buFont typeface="+mj-lt"/>
              <a:buAutoNum type="arabicPeriod"/>
              <a:defRPr/>
            </a:pPr>
            <a:r>
              <a:rPr lang="en-US" altLang="en-US" sz="2600" dirty="0">
                <a:latin typeface="Arial" pitchFamily="34" charset="0"/>
                <a:cs typeface="Arial" pitchFamily="34" charset="0"/>
              </a:rPr>
              <a:t>Single price monopoly</a:t>
            </a:r>
          </a:p>
          <a:p>
            <a:pPr marL="457200" indent="-457200">
              <a:buFont typeface="+mj-lt"/>
              <a:buAutoNum type="arabicPeriod"/>
              <a:defRPr/>
            </a:pPr>
            <a:r>
              <a:rPr lang="en-US" altLang="en-US" sz="2600" dirty="0">
                <a:latin typeface="Arial" pitchFamily="34" charset="0"/>
                <a:cs typeface="Arial" pitchFamily="34" charset="0"/>
              </a:rPr>
              <a:t>Perfect price discrimination</a:t>
            </a:r>
          </a:p>
          <a:p>
            <a:pPr marL="457200" indent="-457200">
              <a:buFont typeface="+mj-lt"/>
              <a:buAutoNum type="arabicPeriod"/>
              <a:defRPr/>
            </a:pPr>
            <a:endParaRPr lang="en-US" altLang="en-US" dirty="0">
              <a:latin typeface="Arial" pitchFamily="34" charset="0"/>
              <a:cs typeface="Arial" pitchFamily="34" charset="0"/>
            </a:endParaRPr>
          </a:p>
          <a:p>
            <a:pPr marL="342900" indent="-342900">
              <a:buFont typeface="Arial" panose="020B0604020202020204" pitchFamily="34" charset="0"/>
              <a:buChar char="•"/>
              <a:defRPr/>
            </a:pPr>
            <a:endParaRPr lang="en-US" altLang="en-US" dirty="0">
              <a:latin typeface="Arial" pitchFamily="34" charset="0"/>
              <a:cs typeface="Arial" pitchFamily="34" charset="0"/>
            </a:endParaRPr>
          </a:p>
          <a:p>
            <a:pPr marL="342900" indent="-342900">
              <a:buFont typeface="Arial" panose="020B0604020202020204" pitchFamily="34" charset="0"/>
              <a:buChar char="•"/>
              <a:defRPr/>
            </a:pPr>
            <a:endParaRPr lang="en-US" altLang="en-US" dirty="0">
              <a:latin typeface="Arial" pitchFamily="34" charset="0"/>
              <a:cs typeface="Arial" pitchFamily="34" charset="0"/>
            </a:endParaRPr>
          </a:p>
        </p:txBody>
      </p:sp>
      <p:pic>
        <p:nvPicPr>
          <p:cNvPr id="37892" name="Picture 2"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noChangeArrowheads="1"/>
          </p:cNvPicPr>
          <p:nvPr/>
        </p:nvPicPr>
        <p:blipFill>
          <a:blip r:embed="rId3"/>
          <a:stretch>
            <a:fillRect/>
          </a:stretch>
        </p:blipFill>
        <p:spPr bwMode="auto">
          <a:xfrm>
            <a:off x="4140200" y="1813447"/>
            <a:ext cx="4895850" cy="400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noChangeArrowheads="1"/>
          </p:cNvPicPr>
          <p:nvPr/>
        </p:nvPicPr>
        <p:blipFill>
          <a:blip r:embed="rId3"/>
          <a:stretch>
            <a:fillRect/>
          </a:stretch>
        </p:blipFill>
        <p:spPr bwMode="auto">
          <a:xfrm>
            <a:off x="4140200" y="1813447"/>
            <a:ext cx="4895850" cy="400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8914" name="Title 1"/>
          <p:cNvSpPr>
            <a:spLocks noGrp="1"/>
          </p:cNvSpPr>
          <p:nvPr>
            <p:ph type="title"/>
          </p:nvPr>
        </p:nvSpPr>
        <p:spPr>
          <a:xfrm>
            <a:off x="457200" y="0"/>
            <a:ext cx="8229600" cy="1527175"/>
          </a:xfrm>
        </p:spPr>
        <p:txBody>
          <a:bodyPr/>
          <a:lstStyle/>
          <a:p>
            <a:pPr algn="l"/>
            <a:r>
              <a:rPr lang="en-US" altLang="en-US" sz="4000" dirty="0">
                <a:solidFill>
                  <a:srgbClr val="1392C8"/>
                </a:solidFill>
                <a:latin typeface="Arial" charset="0"/>
                <a:ea typeface="MS PGothic" charset="-128"/>
                <a:cs typeface="Arial" charset="0"/>
              </a:rPr>
              <a:t>Class Activity: Think-Pair-Share: Welfare Analysis</a:t>
            </a:r>
            <a:r>
              <a:rPr lang="en-US" dirty="0">
                <a:solidFill>
                  <a:srgbClr val="1392C8"/>
                </a:solidFill>
              </a:rPr>
              <a:t>—</a:t>
            </a:r>
            <a:r>
              <a:rPr lang="en-US" altLang="en-US" sz="4000" dirty="0">
                <a:solidFill>
                  <a:srgbClr val="1392C8"/>
                </a:solidFill>
                <a:latin typeface="Arial" charset="0"/>
                <a:ea typeface="MS PGothic" charset="-128"/>
                <a:cs typeface="Arial" charset="0"/>
              </a:rPr>
              <a:t>1.B</a:t>
            </a:r>
          </a:p>
        </p:txBody>
      </p:sp>
      <p:sp>
        <p:nvSpPr>
          <p:cNvPr id="27650" name="Content Placeholder 2"/>
          <p:cNvSpPr>
            <a:spLocks noGrp="1"/>
          </p:cNvSpPr>
          <p:nvPr>
            <p:ph idx="1"/>
          </p:nvPr>
        </p:nvSpPr>
        <p:spPr>
          <a:xfrm>
            <a:off x="203200" y="1712913"/>
            <a:ext cx="3937000" cy="4895850"/>
          </a:xfrm>
        </p:spPr>
        <p:txBody>
          <a:bodyPr/>
          <a:lstStyle/>
          <a:p>
            <a:pPr marL="457200" indent="-457200">
              <a:buFont typeface="+mj-lt"/>
              <a:buAutoNum type="arabicPeriod"/>
              <a:defRPr/>
            </a:pPr>
            <a:r>
              <a:rPr lang="en-US" altLang="en-US" dirty="0">
                <a:latin typeface="Arial" pitchFamily="34" charset="0"/>
                <a:cs typeface="Arial" pitchFamily="34" charset="0"/>
              </a:rPr>
              <a:t>Perfect competition</a:t>
            </a:r>
          </a:p>
          <a:p>
            <a:pPr marL="457200" indent="-457200">
              <a:buFont typeface="Arial" panose="020B0604020202020204" pitchFamily="34" charset="0"/>
              <a:buChar char="•"/>
              <a:defRPr/>
            </a:pPr>
            <a:r>
              <a:rPr lang="en-US" altLang="en-US" dirty="0">
                <a:latin typeface="Arial" pitchFamily="34" charset="0"/>
                <a:cs typeface="Arial" pitchFamily="34" charset="0"/>
              </a:rPr>
              <a:t>CS = $40,000</a:t>
            </a:r>
          </a:p>
          <a:p>
            <a:pPr marL="457200" indent="-457200">
              <a:buFont typeface="Arial" panose="020B0604020202020204" pitchFamily="34" charset="0"/>
              <a:buChar char="•"/>
              <a:defRPr/>
            </a:pPr>
            <a:r>
              <a:rPr lang="en-US" altLang="en-US" dirty="0">
                <a:latin typeface="Arial" pitchFamily="34" charset="0"/>
                <a:cs typeface="Arial" pitchFamily="34" charset="0"/>
              </a:rPr>
              <a:t>PS = 0</a:t>
            </a:r>
          </a:p>
          <a:p>
            <a:pPr marL="457200" indent="-457200">
              <a:buFont typeface="Arial" panose="020B0604020202020204" pitchFamily="34" charset="0"/>
              <a:buChar char="•"/>
              <a:defRPr/>
            </a:pPr>
            <a:r>
              <a:rPr lang="en-US" altLang="en-US" dirty="0">
                <a:latin typeface="Arial" pitchFamily="34" charset="0"/>
                <a:cs typeface="Arial" pitchFamily="34" charset="0"/>
              </a:rPr>
              <a:t>TW = $40,000</a:t>
            </a:r>
          </a:p>
          <a:p>
            <a:pPr>
              <a:defRPr/>
            </a:pPr>
            <a:endParaRPr lang="en-US" altLang="en-US" dirty="0">
              <a:latin typeface="Arial" pitchFamily="34" charset="0"/>
              <a:cs typeface="Arial" pitchFamily="34" charset="0"/>
            </a:endParaRPr>
          </a:p>
          <a:p>
            <a:pPr>
              <a:defRPr/>
            </a:pPr>
            <a:r>
              <a:rPr lang="en-US" altLang="en-US" dirty="0">
                <a:latin typeface="Arial" pitchFamily="34" charset="0"/>
                <a:cs typeface="Arial" pitchFamily="34" charset="0"/>
              </a:rPr>
              <a:t>2. Monopoly</a:t>
            </a:r>
          </a:p>
          <a:p>
            <a:pPr marL="342900" indent="-342900">
              <a:buFont typeface="Arial" panose="020B0604020202020204" pitchFamily="34" charset="0"/>
              <a:buChar char="•"/>
              <a:defRPr/>
            </a:pPr>
            <a:r>
              <a:rPr lang="en-US" altLang="en-US" dirty="0">
                <a:latin typeface="Arial" pitchFamily="34" charset="0"/>
                <a:cs typeface="Arial" pitchFamily="34" charset="0"/>
              </a:rPr>
              <a:t>CS = $10,000</a:t>
            </a:r>
          </a:p>
          <a:p>
            <a:pPr marL="342900" indent="-342900">
              <a:buFont typeface="Arial" panose="020B0604020202020204" pitchFamily="34" charset="0"/>
              <a:buChar char="•"/>
              <a:defRPr/>
            </a:pPr>
            <a:r>
              <a:rPr lang="en-US" altLang="en-US" dirty="0">
                <a:latin typeface="Arial" pitchFamily="34" charset="0"/>
                <a:cs typeface="Arial" pitchFamily="34" charset="0"/>
              </a:rPr>
              <a:t>PS = $20,000</a:t>
            </a:r>
          </a:p>
          <a:p>
            <a:pPr marL="342900" indent="-342900">
              <a:buFont typeface="Arial" panose="020B0604020202020204" pitchFamily="34" charset="0"/>
              <a:buChar char="•"/>
              <a:defRPr/>
            </a:pPr>
            <a:r>
              <a:rPr lang="en-US" altLang="en-US" dirty="0">
                <a:latin typeface="Arial" pitchFamily="34" charset="0"/>
                <a:cs typeface="Arial" pitchFamily="34" charset="0"/>
              </a:rPr>
              <a:t>TW = $30,000</a:t>
            </a:r>
          </a:p>
          <a:p>
            <a:pPr marL="457200" indent="-457200">
              <a:buFont typeface="Arial" panose="020B0604020202020204" pitchFamily="34" charset="0"/>
              <a:buChar char="•"/>
              <a:defRPr/>
            </a:pPr>
            <a:endParaRPr lang="en-US" altLang="en-US" dirty="0">
              <a:latin typeface="Arial" pitchFamily="34" charset="0"/>
              <a:cs typeface="Arial" pitchFamily="34" charset="0"/>
            </a:endParaRPr>
          </a:p>
          <a:p>
            <a:pPr marL="457200" indent="-457200">
              <a:buFont typeface="+mj-lt"/>
              <a:buAutoNum type="arabicPeriod"/>
              <a:defRPr/>
            </a:pPr>
            <a:endParaRPr lang="en-US" altLang="en-US" dirty="0">
              <a:latin typeface="Arial" pitchFamily="34" charset="0"/>
              <a:cs typeface="Arial" pitchFamily="34" charset="0"/>
            </a:endParaRPr>
          </a:p>
          <a:p>
            <a:pPr marL="342900" indent="-342900">
              <a:buFont typeface="Arial" panose="020B0604020202020204" pitchFamily="34" charset="0"/>
              <a:buChar char="•"/>
              <a:defRPr/>
            </a:pPr>
            <a:endParaRPr lang="en-US" altLang="en-US" dirty="0">
              <a:latin typeface="Arial" pitchFamily="34" charset="0"/>
              <a:cs typeface="Arial" pitchFamily="34" charset="0"/>
            </a:endParaRPr>
          </a:p>
          <a:p>
            <a:pPr marL="342900" indent="-342900">
              <a:buFont typeface="Arial" panose="020B0604020202020204" pitchFamily="34" charset="0"/>
              <a:buChar char="•"/>
              <a:defRPr/>
            </a:pPr>
            <a:endParaRPr lang="en-US" alt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527175"/>
          </a:xfrm>
        </p:spPr>
        <p:txBody>
          <a:bodyPr/>
          <a:lstStyle/>
          <a:p>
            <a:pPr algn="l"/>
            <a:r>
              <a:rPr lang="en-US" altLang="en-US" sz="4000" dirty="0">
                <a:solidFill>
                  <a:srgbClr val="1392C8"/>
                </a:solidFill>
                <a:latin typeface="Arial" charset="0"/>
                <a:ea typeface="MS PGothic" charset="-128"/>
                <a:cs typeface="Arial" charset="0"/>
              </a:rPr>
              <a:t>Class Activity: Think-Pair-Share: Welfare Analysis</a:t>
            </a:r>
            <a:r>
              <a:rPr lang="en-US" dirty="0">
                <a:solidFill>
                  <a:srgbClr val="1392C8"/>
                </a:solidFill>
              </a:rPr>
              <a:t>—</a:t>
            </a:r>
            <a:r>
              <a:rPr lang="en-US" altLang="en-US" sz="4000" dirty="0">
                <a:solidFill>
                  <a:srgbClr val="1392C8"/>
                </a:solidFill>
                <a:latin typeface="Arial" charset="0"/>
                <a:ea typeface="MS PGothic" charset="-128"/>
                <a:cs typeface="Arial" charset="0"/>
              </a:rPr>
              <a:t>1.C</a:t>
            </a:r>
          </a:p>
        </p:txBody>
      </p:sp>
      <p:sp>
        <p:nvSpPr>
          <p:cNvPr id="27650" name="Content Placeholder 2"/>
          <p:cNvSpPr>
            <a:spLocks noGrp="1"/>
          </p:cNvSpPr>
          <p:nvPr>
            <p:ph idx="1"/>
          </p:nvPr>
        </p:nvSpPr>
        <p:spPr>
          <a:xfrm>
            <a:off x="203200" y="1712913"/>
            <a:ext cx="3937000" cy="4895850"/>
          </a:xfrm>
        </p:spPr>
        <p:txBody>
          <a:bodyPr/>
          <a:lstStyle/>
          <a:p>
            <a:pPr marL="457200" indent="-457200">
              <a:buFont typeface="+mj-lt"/>
              <a:buAutoNum type="arabicPeriod" startAt="3"/>
              <a:defRPr/>
            </a:pPr>
            <a:r>
              <a:rPr lang="en-US" altLang="en-US" sz="3200" dirty="0">
                <a:latin typeface="Arial" pitchFamily="34" charset="0"/>
                <a:cs typeface="Arial" pitchFamily="34" charset="0"/>
              </a:rPr>
              <a:t>Price discrimination</a:t>
            </a:r>
          </a:p>
          <a:p>
            <a:pPr marL="457200" indent="-457200">
              <a:buFont typeface="Arial" panose="020B0604020202020204" pitchFamily="34" charset="0"/>
              <a:buChar char="•"/>
              <a:defRPr/>
            </a:pPr>
            <a:r>
              <a:rPr lang="en-US" altLang="en-US" sz="2800" dirty="0">
                <a:latin typeface="Arial" pitchFamily="34" charset="0"/>
                <a:cs typeface="Arial" pitchFamily="34" charset="0"/>
              </a:rPr>
              <a:t>CS = 0</a:t>
            </a:r>
          </a:p>
          <a:p>
            <a:pPr marL="457200" indent="-457200">
              <a:buFont typeface="Arial" panose="020B0604020202020204" pitchFamily="34" charset="0"/>
              <a:buChar char="•"/>
              <a:defRPr/>
            </a:pPr>
            <a:r>
              <a:rPr lang="en-US" altLang="en-US" sz="2800" dirty="0">
                <a:latin typeface="Arial" pitchFamily="34" charset="0"/>
                <a:cs typeface="Arial" pitchFamily="34" charset="0"/>
              </a:rPr>
              <a:t>PS = $40,000</a:t>
            </a:r>
          </a:p>
          <a:p>
            <a:pPr marL="457200" indent="-457200">
              <a:buFont typeface="Arial" panose="020B0604020202020204" pitchFamily="34" charset="0"/>
              <a:buChar char="•"/>
              <a:defRPr/>
            </a:pPr>
            <a:r>
              <a:rPr lang="en-US" altLang="en-US" sz="2800" dirty="0">
                <a:latin typeface="Arial" pitchFamily="34" charset="0"/>
                <a:cs typeface="Arial" pitchFamily="34" charset="0"/>
              </a:rPr>
              <a:t>TW = $40,000</a:t>
            </a:r>
          </a:p>
          <a:p>
            <a:pPr marL="457200" indent="-457200">
              <a:buFont typeface="Arial" panose="020B0604020202020204" pitchFamily="34" charset="0"/>
              <a:buChar char="•"/>
              <a:defRPr/>
            </a:pPr>
            <a:endParaRPr lang="en-US" altLang="en-US" dirty="0">
              <a:latin typeface="Arial" pitchFamily="34" charset="0"/>
              <a:cs typeface="Arial" pitchFamily="34" charset="0"/>
            </a:endParaRPr>
          </a:p>
          <a:p>
            <a:pPr marL="457200" indent="-457200">
              <a:buFont typeface="+mj-lt"/>
              <a:buAutoNum type="arabicPeriod"/>
              <a:defRPr/>
            </a:pPr>
            <a:endParaRPr lang="en-US" altLang="en-US" dirty="0">
              <a:latin typeface="Arial" pitchFamily="34" charset="0"/>
              <a:cs typeface="Arial" pitchFamily="34" charset="0"/>
            </a:endParaRPr>
          </a:p>
          <a:p>
            <a:pPr marL="342900" indent="-342900">
              <a:buFont typeface="Arial" panose="020B0604020202020204" pitchFamily="34" charset="0"/>
              <a:buChar char="•"/>
              <a:defRPr/>
            </a:pPr>
            <a:endParaRPr lang="en-US" altLang="en-US" dirty="0">
              <a:latin typeface="Arial" pitchFamily="34" charset="0"/>
              <a:cs typeface="Arial" pitchFamily="34" charset="0"/>
            </a:endParaRPr>
          </a:p>
          <a:p>
            <a:pPr marL="342900" indent="-342900">
              <a:buFont typeface="Arial" panose="020B0604020202020204" pitchFamily="34" charset="0"/>
              <a:buChar char="•"/>
              <a:defRPr/>
            </a:pPr>
            <a:endParaRPr lang="en-US" altLang="en-US" dirty="0">
              <a:latin typeface="Arial" pitchFamily="34" charset="0"/>
              <a:cs typeface="Arial" pitchFamily="34" charset="0"/>
            </a:endParaRPr>
          </a:p>
        </p:txBody>
      </p:sp>
      <p:pic>
        <p:nvPicPr>
          <p:cNvPr id="6" name="Picture 2"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noChangeArrowheads="1"/>
          </p:cNvPicPr>
          <p:nvPr/>
        </p:nvPicPr>
        <p:blipFill>
          <a:blip r:embed="rId3"/>
          <a:stretch>
            <a:fillRect/>
          </a:stretch>
        </p:blipFill>
        <p:spPr bwMode="auto">
          <a:xfrm>
            <a:off x="4140200" y="1813447"/>
            <a:ext cx="4895850" cy="400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527175"/>
          </a:xfrm>
        </p:spPr>
        <p:txBody>
          <a:bodyPr/>
          <a:lstStyle/>
          <a:p>
            <a:pPr algn="l"/>
            <a:r>
              <a:rPr lang="en-US" altLang="en-US" dirty="0">
                <a:latin typeface="Arial" charset="0"/>
                <a:ea typeface="MS PGothic" charset="-128"/>
                <a:cs typeface="Arial" charset="0"/>
              </a:rPr>
              <a:t>Economics in Ally Bank Commercial</a:t>
            </a:r>
            <a:r>
              <a:rPr lang="en-US" altLang="en-US" i="1" dirty="0">
                <a:latin typeface="Arial" charset="0"/>
                <a:ea typeface="MS PGothic" charset="-128"/>
                <a:cs typeface="Arial" charset="0"/>
              </a:rPr>
              <a:t>, </a:t>
            </a:r>
            <a:r>
              <a:rPr lang="en-US" altLang="en-US" dirty="0">
                <a:latin typeface="Arial" charset="0"/>
                <a:ea typeface="MS PGothic" charset="-128"/>
                <a:cs typeface="Arial" charset="0"/>
              </a:rPr>
              <a:t>“Would You Like a Pony?”</a:t>
            </a:r>
          </a:p>
        </p:txBody>
      </p:sp>
      <p:sp>
        <p:nvSpPr>
          <p:cNvPr id="13315" name="Content Placeholder 2"/>
          <p:cNvSpPr>
            <a:spLocks noGrp="1"/>
          </p:cNvSpPr>
          <p:nvPr>
            <p:ph idx="1"/>
          </p:nvPr>
        </p:nvSpPr>
        <p:spPr>
          <a:xfrm>
            <a:off x="457200" y="1712913"/>
            <a:ext cx="8229600" cy="4895850"/>
          </a:xfrm>
        </p:spPr>
        <p:txBody>
          <a:bodyPr/>
          <a:lstStyle/>
          <a:p>
            <a:pPr marL="342900" indent="-342900">
              <a:buFontTx/>
              <a:buChar char="•"/>
            </a:pPr>
            <a:r>
              <a:rPr lang="en-US" altLang="en-US" sz="2800" dirty="0">
                <a:latin typeface="Arial" charset="0"/>
                <a:ea typeface="MS PGothic" charset="-128"/>
                <a:cs typeface="Arial" charset="0"/>
              </a:rPr>
              <a:t>“Even kids know it is not right to hold out on someone.”</a:t>
            </a:r>
          </a:p>
        </p:txBody>
      </p:sp>
      <p:pic>
        <p:nvPicPr>
          <p:cNvPr id="13316" name="Picture 4" descr="Tip #389: Price Discrimination in the Ally Bank Commercial “Would You Like a Pony?”">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97300" y="3424238"/>
            <a:ext cx="15494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Two-Part Tariffs and Discrimination</a:t>
            </a:r>
            <a:r>
              <a:rPr lang="en-US" dirty="0"/>
              <a:t>—</a:t>
            </a:r>
            <a:r>
              <a:rPr lang="en-US" altLang="en-US" dirty="0">
                <a:latin typeface="Arial" charset="0"/>
                <a:ea typeface="MS PGothic" charset="-128"/>
                <a:cs typeface="Arial" charset="0"/>
              </a:rPr>
              <a:t>1 </a:t>
            </a:r>
          </a:p>
        </p:txBody>
      </p:sp>
      <p:sp>
        <p:nvSpPr>
          <p:cNvPr id="18435" name="Content Placeholder 2"/>
          <p:cNvSpPr>
            <a:spLocks noGrp="1"/>
          </p:cNvSpPr>
          <p:nvPr>
            <p:ph idx="1"/>
          </p:nvPr>
        </p:nvSpPr>
        <p:spPr>
          <a:xfrm>
            <a:off x="457200" y="1712913"/>
            <a:ext cx="8394700" cy="4895850"/>
          </a:xfrm>
        </p:spPr>
        <p:txBody>
          <a:bodyPr/>
          <a:lstStyle/>
          <a:p>
            <a:r>
              <a:rPr lang="en-US" altLang="en-US" sz="3200" dirty="0">
                <a:latin typeface="Arial" charset="0"/>
                <a:ea typeface="MS PGothic" charset="-128"/>
                <a:cs typeface="Arial" charset="0"/>
              </a:rPr>
              <a:t>A two-part tariff includes:</a:t>
            </a:r>
          </a:p>
          <a:p>
            <a:pPr lvl="1"/>
            <a:r>
              <a:rPr lang="en-US" altLang="en-US" sz="2800" dirty="0">
                <a:latin typeface="Arial" charset="0"/>
                <a:ea typeface="MS PGothic" charset="-128"/>
                <a:cs typeface="Arial" charset="0"/>
              </a:rPr>
              <a:t>A per-unit price</a:t>
            </a:r>
          </a:p>
          <a:p>
            <a:pPr lvl="1"/>
            <a:r>
              <a:rPr lang="en-US" altLang="en-US" sz="2800" dirty="0">
                <a:latin typeface="Arial" charset="0"/>
                <a:ea typeface="MS PGothic" charset="-128"/>
                <a:cs typeface="Arial" charset="0"/>
              </a:rPr>
              <a:t>A fixed fee</a:t>
            </a:r>
            <a:endParaRPr lang="en-US" altLang="en-US" dirty="0">
              <a:latin typeface="Arial" charset="0"/>
              <a:ea typeface="MS PGothic" charset="-128"/>
              <a:cs typeface="Arial" charset="0"/>
            </a:endParaRPr>
          </a:p>
          <a:p>
            <a:r>
              <a:rPr lang="en-US" altLang="en-US" sz="3200" dirty="0">
                <a:latin typeface="Arial" charset="0"/>
                <a:ea typeface="MS PGothic" charset="-128"/>
                <a:cs typeface="Arial" charset="0"/>
              </a:rPr>
              <a:t>Cell phone plans, electricity, and golf clubs</a:t>
            </a:r>
          </a:p>
          <a:p>
            <a:r>
              <a:rPr lang="en-US" altLang="en-US" sz="3200" dirty="0">
                <a:latin typeface="Arial" charset="0"/>
                <a:ea typeface="MS PGothic" charset="-128"/>
                <a:cs typeface="Arial" charset="0"/>
              </a:rPr>
              <a:t>How does a golf club set a two-part tariff?</a:t>
            </a:r>
          </a:p>
          <a:p>
            <a:pPr lvl="1"/>
            <a:r>
              <a:rPr lang="en-US" altLang="en-US" sz="2800" dirty="0">
                <a:latin typeface="Arial" charset="0"/>
                <a:ea typeface="MS PGothic" charset="-128"/>
                <a:cs typeface="Arial" charset="0"/>
              </a:rPr>
              <a:t>Sets a per-unit price (greens fee)</a:t>
            </a:r>
          </a:p>
          <a:p>
            <a:pPr lvl="1"/>
            <a:r>
              <a:rPr lang="en-US" altLang="en-US" sz="2800" dirty="0">
                <a:latin typeface="Arial" charset="0"/>
                <a:ea typeface="MS PGothic" charset="-128"/>
                <a:cs typeface="Arial" charset="0"/>
              </a:rPr>
              <a:t>Sets a membership fee equal to the buyer’s consumer surplus at that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4"/>
          <p:cNvSpPr>
            <a:spLocks noGrp="1"/>
          </p:cNvSpPr>
          <p:nvPr>
            <p:ph type="title"/>
          </p:nvPr>
        </p:nvSpPr>
        <p:spPr>
          <a:xfrm>
            <a:off x="457200" y="0"/>
            <a:ext cx="8229600" cy="1527175"/>
          </a:xfrm>
        </p:spPr>
        <p:txBody>
          <a:bodyPr/>
          <a:lstStyle/>
          <a:p>
            <a:r>
              <a:rPr lang="en-US" altLang="en-US" sz="3200">
                <a:latin typeface="Arial" charset="0"/>
                <a:ea typeface="MS PGothic" charset="-128"/>
                <a:cs typeface="Arial" charset="0"/>
              </a:rPr>
              <a:t>Two-Part Tariffs at a Golf Club: Per-Unit Price = $60</a:t>
            </a:r>
          </a:p>
        </p:txBody>
      </p:sp>
      <p:pic>
        <p:nvPicPr>
          <p:cNvPr id="41987" name="Picture 3" descr=" 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289675"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Rectangle 2" descr=" "/>
          <p:cNvSpPr>
            <a:spLocks noChangeArrowheads="1"/>
          </p:cNvSpPr>
          <p:nvPr/>
        </p:nvSpPr>
        <p:spPr bwMode="auto">
          <a:xfrm>
            <a:off x="2362200" y="3492500"/>
            <a:ext cx="2032000" cy="1498600"/>
          </a:xfrm>
          <a:prstGeom prst="rect">
            <a:avLst/>
          </a:prstGeom>
          <a:solidFill>
            <a:srgbClr val="669900">
              <a:alpha val="45097"/>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r>
              <a:rPr lang="en-US" sz="2000" dirty="0">
                <a:latin typeface="+mn-lt"/>
                <a:ea typeface="+mn-ea"/>
              </a:rPr>
              <a:t>$800</a:t>
            </a:r>
          </a:p>
        </p:txBody>
      </p:sp>
      <p:sp>
        <p:nvSpPr>
          <p:cNvPr id="4" name="Freeform 3" descr=" "/>
          <p:cNvSpPr>
            <a:spLocks/>
          </p:cNvSpPr>
          <p:nvPr/>
        </p:nvSpPr>
        <p:spPr bwMode="auto">
          <a:xfrm>
            <a:off x="2349500" y="1968500"/>
            <a:ext cx="2032000" cy="1511300"/>
          </a:xfrm>
          <a:custGeom>
            <a:avLst/>
            <a:gdLst>
              <a:gd name="T0" fmla="*/ 0 w 2032000"/>
              <a:gd name="T1" fmla="*/ 0 h 1511300"/>
              <a:gd name="T2" fmla="*/ 0 w 2032000"/>
              <a:gd name="T3" fmla="*/ 1511300 h 1511300"/>
              <a:gd name="T4" fmla="*/ 2032000 w 2032000"/>
              <a:gd name="T5" fmla="*/ 1511300 h 1511300"/>
              <a:gd name="T6" fmla="*/ 0 w 2032000"/>
              <a:gd name="T7" fmla="*/ 0 h 1511300"/>
              <a:gd name="T8" fmla="*/ 0 60000 65536"/>
              <a:gd name="T9" fmla="*/ 0 60000 65536"/>
              <a:gd name="T10" fmla="*/ 0 60000 65536"/>
              <a:gd name="T11" fmla="*/ 0 60000 65536"/>
              <a:gd name="T12" fmla="*/ 0 w 2032000"/>
              <a:gd name="T13" fmla="*/ 0 h 1511300"/>
              <a:gd name="T14" fmla="*/ 2032000 w 2032000"/>
              <a:gd name="T15" fmla="*/ 1511300 h 1511300"/>
            </a:gdLst>
            <a:ahLst/>
            <a:cxnLst>
              <a:cxn ang="T8">
                <a:pos x="T0" y="T1"/>
              </a:cxn>
              <a:cxn ang="T9">
                <a:pos x="T2" y="T3"/>
              </a:cxn>
              <a:cxn ang="T10">
                <a:pos x="T4" y="T5"/>
              </a:cxn>
              <a:cxn ang="T11">
                <a:pos x="T6" y="T7"/>
              </a:cxn>
            </a:cxnLst>
            <a:rect l="T12" t="T13" r="T14" b="T15"/>
            <a:pathLst>
              <a:path w="2032000" h="1511300">
                <a:moveTo>
                  <a:pt x="0" y="0"/>
                </a:moveTo>
                <a:lnTo>
                  <a:pt x="0" y="1511300"/>
                </a:lnTo>
                <a:lnTo>
                  <a:pt x="2032000" y="1511300"/>
                </a:lnTo>
                <a:lnTo>
                  <a:pt x="0" y="0"/>
                </a:lnTo>
                <a:close/>
              </a:path>
            </a:pathLst>
          </a:custGeom>
          <a:solidFill>
            <a:srgbClr val="669900">
              <a:alpha val="43921"/>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endParaRPr lang="en-US" altLang="x-none" sz="2000"/>
          </a:p>
          <a:p>
            <a:pPr eaLnBrk="1" hangingPunct="1"/>
            <a:endParaRPr lang="en-US" altLang="x-none" sz="2000"/>
          </a:p>
          <a:p>
            <a:pPr eaLnBrk="1" hangingPunct="1"/>
            <a:r>
              <a:rPr lang="en-US" altLang="x-none" sz="2000"/>
              <a:t>        $400</a:t>
            </a:r>
          </a:p>
        </p:txBody>
      </p:sp>
      <p:cxnSp>
        <p:nvCxnSpPr>
          <p:cNvPr id="8" name="Straight Connector 7" descr=" "/>
          <p:cNvCxnSpPr/>
          <p:nvPr/>
        </p:nvCxnSpPr>
        <p:spPr>
          <a:xfrm>
            <a:off x="2354905" y="5009283"/>
            <a:ext cx="5141984" cy="1588"/>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4"/>
          <p:cNvSpPr>
            <a:spLocks noGrp="1"/>
          </p:cNvSpPr>
          <p:nvPr>
            <p:ph type="title"/>
          </p:nvPr>
        </p:nvSpPr>
        <p:spPr>
          <a:xfrm>
            <a:off x="457200" y="0"/>
            <a:ext cx="8229600" cy="1527175"/>
          </a:xfrm>
        </p:spPr>
        <p:txBody>
          <a:bodyPr/>
          <a:lstStyle/>
          <a:p>
            <a:r>
              <a:rPr lang="en-US" altLang="en-US" sz="3200">
                <a:latin typeface="Arial" charset="0"/>
                <a:ea typeface="MS PGothic" charset="-128"/>
                <a:cs typeface="Arial" charset="0"/>
              </a:rPr>
              <a:t>Two-Part Tariffs at a Golf Club: Per-Unit Price = $40</a:t>
            </a:r>
          </a:p>
        </p:txBody>
      </p:sp>
      <p:pic>
        <p:nvPicPr>
          <p:cNvPr id="43011" name="Picture 3"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289675"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Rectangle 2" descr=" "/>
          <p:cNvSpPr>
            <a:spLocks noChangeArrowheads="1"/>
          </p:cNvSpPr>
          <p:nvPr/>
        </p:nvSpPr>
        <p:spPr bwMode="auto">
          <a:xfrm>
            <a:off x="2362200" y="4241800"/>
            <a:ext cx="3048000" cy="749300"/>
          </a:xfrm>
          <a:prstGeom prst="rect">
            <a:avLst/>
          </a:prstGeom>
          <a:solidFill>
            <a:srgbClr val="669900">
              <a:alpha val="45097"/>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r>
              <a:rPr lang="en-US" sz="2000" dirty="0">
                <a:latin typeface="+mn-lt"/>
                <a:ea typeface="+mn-ea"/>
              </a:rPr>
              <a:t>$600</a:t>
            </a:r>
          </a:p>
        </p:txBody>
      </p:sp>
      <p:sp>
        <p:nvSpPr>
          <p:cNvPr id="4" name="Freeform 3" descr=" "/>
          <p:cNvSpPr>
            <a:spLocks/>
          </p:cNvSpPr>
          <p:nvPr/>
        </p:nvSpPr>
        <p:spPr bwMode="auto">
          <a:xfrm>
            <a:off x="2349500" y="1968500"/>
            <a:ext cx="3044825" cy="2249488"/>
          </a:xfrm>
          <a:custGeom>
            <a:avLst/>
            <a:gdLst>
              <a:gd name="T0" fmla="*/ 0 w 2032000"/>
              <a:gd name="T1" fmla="*/ 0 h 1511300"/>
              <a:gd name="T2" fmla="*/ 0 w 2032000"/>
              <a:gd name="T3" fmla="*/ 2249488 h 1511300"/>
              <a:gd name="T4" fmla="*/ 3044825 w 2032000"/>
              <a:gd name="T5" fmla="*/ 2249488 h 1511300"/>
              <a:gd name="T6" fmla="*/ 0 w 2032000"/>
              <a:gd name="T7" fmla="*/ 0 h 1511300"/>
              <a:gd name="T8" fmla="*/ 0 60000 65536"/>
              <a:gd name="T9" fmla="*/ 0 60000 65536"/>
              <a:gd name="T10" fmla="*/ 0 60000 65536"/>
              <a:gd name="T11" fmla="*/ 0 60000 65536"/>
              <a:gd name="T12" fmla="*/ 0 w 2032000"/>
              <a:gd name="T13" fmla="*/ 0 h 1511300"/>
              <a:gd name="T14" fmla="*/ 2032000 w 2032000"/>
              <a:gd name="T15" fmla="*/ 1511300 h 1511300"/>
            </a:gdLst>
            <a:ahLst/>
            <a:cxnLst>
              <a:cxn ang="T8">
                <a:pos x="T0" y="T1"/>
              </a:cxn>
              <a:cxn ang="T9">
                <a:pos x="T2" y="T3"/>
              </a:cxn>
              <a:cxn ang="T10">
                <a:pos x="T4" y="T5"/>
              </a:cxn>
              <a:cxn ang="T11">
                <a:pos x="T6" y="T7"/>
              </a:cxn>
            </a:cxnLst>
            <a:rect l="T12" t="T13" r="T14" b="T15"/>
            <a:pathLst>
              <a:path w="2032000" h="1511300">
                <a:moveTo>
                  <a:pt x="0" y="0"/>
                </a:moveTo>
                <a:lnTo>
                  <a:pt x="0" y="1511300"/>
                </a:lnTo>
                <a:lnTo>
                  <a:pt x="2032000" y="1511300"/>
                </a:lnTo>
                <a:lnTo>
                  <a:pt x="0" y="0"/>
                </a:lnTo>
                <a:close/>
              </a:path>
            </a:pathLst>
          </a:custGeom>
          <a:solidFill>
            <a:srgbClr val="669900">
              <a:alpha val="43921"/>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endParaRPr lang="en-US" altLang="x-none" sz="2000"/>
          </a:p>
          <a:p>
            <a:pPr eaLnBrk="1" hangingPunct="1"/>
            <a:endParaRPr lang="en-US" altLang="x-none" sz="2000"/>
          </a:p>
          <a:p>
            <a:pPr eaLnBrk="1" hangingPunct="1"/>
            <a:r>
              <a:rPr lang="en-US" altLang="x-none" sz="2000"/>
              <a:t>            </a:t>
            </a:r>
          </a:p>
          <a:p>
            <a:pPr eaLnBrk="1" hangingPunct="1"/>
            <a:r>
              <a:rPr lang="en-US" altLang="x-none" sz="2000"/>
              <a:t>               $900</a:t>
            </a:r>
          </a:p>
        </p:txBody>
      </p:sp>
      <p:cxnSp>
        <p:nvCxnSpPr>
          <p:cNvPr id="7" name="Straight Connector 6" descr=" "/>
          <p:cNvCxnSpPr/>
          <p:nvPr/>
        </p:nvCxnSpPr>
        <p:spPr>
          <a:xfrm>
            <a:off x="2354905" y="5009283"/>
            <a:ext cx="5141984" cy="1588"/>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4"/>
          <p:cNvSpPr>
            <a:spLocks noGrp="1"/>
          </p:cNvSpPr>
          <p:nvPr>
            <p:ph type="title"/>
          </p:nvPr>
        </p:nvSpPr>
        <p:spPr>
          <a:xfrm>
            <a:off x="457200" y="0"/>
            <a:ext cx="8229600" cy="1527175"/>
          </a:xfrm>
        </p:spPr>
        <p:txBody>
          <a:bodyPr/>
          <a:lstStyle/>
          <a:p>
            <a:r>
              <a:rPr lang="en-US" altLang="en-US" sz="3200">
                <a:latin typeface="Arial" charset="0"/>
                <a:ea typeface="MS PGothic" charset="-128"/>
                <a:cs typeface="Arial" charset="0"/>
              </a:rPr>
              <a:t>Two-Part Tariffs at a Golf Club: Per-Unit Price = MC = $20</a:t>
            </a:r>
          </a:p>
        </p:txBody>
      </p:sp>
      <p:pic>
        <p:nvPicPr>
          <p:cNvPr id="44035" name="Picture 3" descr="A graph that shows perfect price discrimination. The x axis represents quantity, and the y axis represents price. The marginal cost line has zero slope and extends from 100 dollars. There is a linear, negative demand line that crosses the marginal cost line at 200 quantity and 100 dollars. There is a linear, negative marginal revenue line that crosses the marginal cost line at 100 quantity and 100 dollars. The area contained within the marginal cost line and demand line is divided in to two triangles, A and C, and a rectangle B. The rectangle B represents the profit if a company only charges one price. The two triangles, A and C, represent the additional profit that can be picked up by a company is able to perfectly price discriminate. Prices between 300 and 100 dollars are denoted by curly brackets as being P low, and price between the maximum and 300 are considered P hi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289675"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Freeform 3" descr=" "/>
          <p:cNvSpPr>
            <a:spLocks/>
          </p:cNvSpPr>
          <p:nvPr/>
        </p:nvSpPr>
        <p:spPr bwMode="auto">
          <a:xfrm>
            <a:off x="2349500" y="1968500"/>
            <a:ext cx="4059238" cy="3008313"/>
          </a:xfrm>
          <a:custGeom>
            <a:avLst/>
            <a:gdLst>
              <a:gd name="T0" fmla="*/ 0 w 2032000"/>
              <a:gd name="T1" fmla="*/ 0 h 1511300"/>
              <a:gd name="T2" fmla="*/ 0 w 2032000"/>
              <a:gd name="T3" fmla="*/ 3008313 h 1511300"/>
              <a:gd name="T4" fmla="*/ 4059238 w 2032000"/>
              <a:gd name="T5" fmla="*/ 3008313 h 1511300"/>
              <a:gd name="T6" fmla="*/ 0 w 2032000"/>
              <a:gd name="T7" fmla="*/ 0 h 1511300"/>
              <a:gd name="T8" fmla="*/ 0 60000 65536"/>
              <a:gd name="T9" fmla="*/ 0 60000 65536"/>
              <a:gd name="T10" fmla="*/ 0 60000 65536"/>
              <a:gd name="T11" fmla="*/ 0 60000 65536"/>
              <a:gd name="T12" fmla="*/ 0 w 2032000"/>
              <a:gd name="T13" fmla="*/ 0 h 1511300"/>
              <a:gd name="T14" fmla="*/ 2032000 w 2032000"/>
              <a:gd name="T15" fmla="*/ 1511300 h 1511300"/>
            </a:gdLst>
            <a:ahLst/>
            <a:cxnLst>
              <a:cxn ang="T8">
                <a:pos x="T0" y="T1"/>
              </a:cxn>
              <a:cxn ang="T9">
                <a:pos x="T2" y="T3"/>
              </a:cxn>
              <a:cxn ang="T10">
                <a:pos x="T4" y="T5"/>
              </a:cxn>
              <a:cxn ang="T11">
                <a:pos x="T6" y="T7"/>
              </a:cxn>
            </a:cxnLst>
            <a:rect l="T12" t="T13" r="T14" b="T15"/>
            <a:pathLst>
              <a:path w="2032000" h="1511300">
                <a:moveTo>
                  <a:pt x="0" y="0"/>
                </a:moveTo>
                <a:lnTo>
                  <a:pt x="0" y="1511300"/>
                </a:lnTo>
                <a:lnTo>
                  <a:pt x="2032000" y="1511300"/>
                </a:lnTo>
                <a:lnTo>
                  <a:pt x="0" y="0"/>
                </a:lnTo>
                <a:close/>
              </a:path>
            </a:pathLst>
          </a:custGeom>
          <a:solidFill>
            <a:srgbClr val="669900">
              <a:alpha val="43921"/>
            </a:srgbClr>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endParaRPr lang="en-US" altLang="x-none" sz="2000"/>
          </a:p>
          <a:p>
            <a:pPr eaLnBrk="1" hangingPunct="1"/>
            <a:endParaRPr lang="en-US" altLang="x-none" sz="2000"/>
          </a:p>
          <a:p>
            <a:pPr eaLnBrk="1" hangingPunct="1"/>
            <a:r>
              <a:rPr lang="en-US" altLang="x-none" sz="2000"/>
              <a:t>            </a:t>
            </a:r>
          </a:p>
          <a:p>
            <a:pPr eaLnBrk="1" hangingPunct="1"/>
            <a:r>
              <a:rPr lang="en-US" altLang="x-none" sz="2000"/>
              <a:t>                  $1,600</a:t>
            </a:r>
          </a:p>
        </p:txBody>
      </p:sp>
      <p:cxnSp>
        <p:nvCxnSpPr>
          <p:cNvPr id="6" name="Straight Connector 5" descr=" "/>
          <p:cNvCxnSpPr/>
          <p:nvPr/>
        </p:nvCxnSpPr>
        <p:spPr>
          <a:xfrm>
            <a:off x="2354905" y="5009283"/>
            <a:ext cx="5141984" cy="1588"/>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Two-Part Tariffs and Discrimination</a:t>
            </a:r>
            <a:r>
              <a:rPr lang="en-US" dirty="0"/>
              <a:t>—</a:t>
            </a:r>
            <a:r>
              <a:rPr lang="en-US" altLang="en-US" dirty="0">
                <a:latin typeface="Arial" charset="0"/>
                <a:ea typeface="MS PGothic" charset="-128"/>
                <a:cs typeface="Arial" charset="0"/>
              </a:rPr>
              <a:t>2 </a:t>
            </a:r>
          </a:p>
        </p:txBody>
      </p:sp>
      <p:sp>
        <p:nvSpPr>
          <p:cNvPr id="18435" name="Content Placeholder 2"/>
          <p:cNvSpPr>
            <a:spLocks noGrp="1"/>
          </p:cNvSpPr>
          <p:nvPr>
            <p:ph idx="1"/>
          </p:nvPr>
        </p:nvSpPr>
        <p:spPr>
          <a:xfrm>
            <a:off x="457200" y="1712913"/>
            <a:ext cx="8394700" cy="4895850"/>
          </a:xfrm>
        </p:spPr>
        <p:txBody>
          <a:bodyPr/>
          <a:lstStyle/>
          <a:p>
            <a:r>
              <a:rPr lang="en-US" altLang="en-US" sz="3200" dirty="0">
                <a:latin typeface="Arial" charset="0"/>
                <a:ea typeface="MS PGothic" charset="-128"/>
                <a:cs typeface="Arial" charset="0"/>
              </a:rPr>
              <a:t>How does a golf club set a two-part tariff?</a:t>
            </a:r>
          </a:p>
          <a:p>
            <a:pPr lvl="1"/>
            <a:r>
              <a:rPr lang="en-US" altLang="en-US" sz="2800" dirty="0">
                <a:latin typeface="Arial" charset="0"/>
                <a:ea typeface="MS PGothic" charset="-128"/>
                <a:cs typeface="Arial" charset="0"/>
              </a:rPr>
              <a:t>Sets a per-unit price (greens fee)</a:t>
            </a:r>
          </a:p>
          <a:p>
            <a:pPr lvl="1"/>
            <a:r>
              <a:rPr lang="en-US" altLang="en-US" sz="2800" dirty="0">
                <a:latin typeface="Arial" charset="0"/>
                <a:ea typeface="MS PGothic" charset="-128"/>
                <a:cs typeface="Arial" charset="0"/>
              </a:rPr>
              <a:t>Sets a membership fee equal to the buyer’s consumer surplus at that price</a:t>
            </a:r>
          </a:p>
          <a:p>
            <a:pPr lvl="1"/>
            <a:r>
              <a:rPr lang="en-US" altLang="en-US" sz="2800" dirty="0">
                <a:latin typeface="Arial" charset="0"/>
                <a:ea typeface="MS PGothic" charset="-128"/>
                <a:cs typeface="Arial" charset="0"/>
              </a:rPr>
              <a:t>So the tariff that maximizes profits is one where:</a:t>
            </a:r>
          </a:p>
          <a:p>
            <a:pPr lvl="2"/>
            <a:r>
              <a:rPr lang="en-US" altLang="en-US" sz="2800" dirty="0">
                <a:latin typeface="Arial" charset="0"/>
                <a:cs typeface="Helvetica Neue" charset="0"/>
              </a:rPr>
              <a:t>Price = MC</a:t>
            </a:r>
          </a:p>
          <a:p>
            <a:pPr lvl="2"/>
            <a:r>
              <a:rPr lang="en-US" altLang="en-US" sz="2800" dirty="0">
                <a:latin typeface="Arial" charset="0"/>
                <a:cs typeface="Helvetica Neue" charset="0"/>
              </a:rPr>
              <a:t>Fee = Consumer surplus at that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Economics in </a:t>
            </a:r>
            <a:r>
              <a:rPr lang="en-US" altLang="en-US" i="1" dirty="0">
                <a:latin typeface="Arial" charset="0"/>
                <a:ea typeface="MS PGothic" charset="-128"/>
                <a:cs typeface="Arial" charset="0"/>
              </a:rPr>
              <a:t>Legally Blonde</a:t>
            </a:r>
          </a:p>
        </p:txBody>
      </p:sp>
      <p:sp>
        <p:nvSpPr>
          <p:cNvPr id="46083" name="Content Placeholder 2"/>
          <p:cNvSpPr>
            <a:spLocks noGrp="1"/>
          </p:cNvSpPr>
          <p:nvPr>
            <p:ph idx="1"/>
          </p:nvPr>
        </p:nvSpPr>
        <p:spPr>
          <a:xfrm>
            <a:off x="457200" y="1712913"/>
            <a:ext cx="8547100" cy="2873375"/>
          </a:xfrm>
        </p:spPr>
        <p:txBody>
          <a:bodyPr/>
          <a:lstStyle/>
          <a:p>
            <a:r>
              <a:rPr lang="en-US" altLang="en-US" sz="3200">
                <a:latin typeface="Arial" charset="0"/>
                <a:ea typeface="MS PGothic" charset="-128"/>
                <a:cs typeface="Arial" charset="0"/>
              </a:rPr>
              <a:t>The salesperson can’t fool this sun-washed sorority girl, Elle Woods.</a:t>
            </a:r>
          </a:p>
        </p:txBody>
      </p:sp>
      <p:pic>
        <p:nvPicPr>
          <p:cNvPr id="46084" name="Picture 4" descr="Tip #407: Price Discrimination in Legally Blonde">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97300" y="3113088"/>
            <a:ext cx="15494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scene from the movie Legally Blonde. Elle Woods on a dinner date with her boyfriend."/>
          <p:cNvPicPr>
            <a:picLocks noChangeAspect="1"/>
          </p:cNvPicPr>
          <p:nvPr/>
        </p:nvPicPr>
        <p:blipFill>
          <a:blip r:embed="rId5"/>
          <a:srcRect l="1079" t="1203" r="950" b="4152"/>
          <a:stretch>
            <a:fillRect/>
          </a:stretch>
        </p:blipFill>
        <p:spPr>
          <a:xfrm>
            <a:off x="3081442" y="4718292"/>
            <a:ext cx="2981117" cy="198096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527175"/>
          </a:xfrm>
        </p:spPr>
        <p:txBody>
          <a:bodyPr/>
          <a:lstStyle/>
          <a:p>
            <a:r>
              <a:rPr lang="en-US" altLang="en-US" sz="4000" dirty="0">
                <a:latin typeface="Arial" charset="0"/>
                <a:ea typeface="MS PGothic" charset="-128"/>
                <a:cs typeface="Arial" charset="0"/>
              </a:rPr>
              <a:t>Economics in </a:t>
            </a:r>
            <a:r>
              <a:rPr lang="en-US" altLang="en-US" sz="4000" i="1" dirty="0">
                <a:latin typeface="Arial" charset="0"/>
                <a:ea typeface="MS PGothic" charset="-128"/>
                <a:cs typeface="Arial" charset="0"/>
              </a:rPr>
              <a:t>Extreme Couponing</a:t>
            </a:r>
            <a:r>
              <a:rPr lang="en-US" altLang="en-US" sz="4000" dirty="0">
                <a:latin typeface="Arial" charset="0"/>
                <a:ea typeface="MS PGothic" charset="-128"/>
                <a:cs typeface="Arial" charset="0"/>
              </a:rPr>
              <a:t>, “Joyce’s Checkout”</a:t>
            </a:r>
          </a:p>
        </p:txBody>
      </p:sp>
      <p:sp>
        <p:nvSpPr>
          <p:cNvPr id="47107" name="Content Placeholder 2"/>
          <p:cNvSpPr>
            <a:spLocks noGrp="1"/>
          </p:cNvSpPr>
          <p:nvPr>
            <p:ph idx="1"/>
          </p:nvPr>
        </p:nvSpPr>
        <p:spPr>
          <a:xfrm>
            <a:off x="457200" y="1712913"/>
            <a:ext cx="8229600" cy="2873375"/>
          </a:xfrm>
        </p:spPr>
        <p:txBody>
          <a:bodyPr/>
          <a:lstStyle/>
          <a:p>
            <a:r>
              <a:rPr lang="en-US" altLang="en-US" sz="3200">
                <a:latin typeface="Arial" charset="0"/>
                <a:ea typeface="MS PGothic" charset="-128"/>
                <a:cs typeface="Arial" charset="0"/>
              </a:rPr>
              <a:t>Joyce saves $200 at the store, but it takes a lot of work.</a:t>
            </a:r>
          </a:p>
        </p:txBody>
      </p:sp>
      <p:pic>
        <p:nvPicPr>
          <p:cNvPr id="47108" name="Picture 4" descr="Tip #410: Price Discrimination in Extreme Couponing, “Joyce’s Checkout”">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97300" y="2934759"/>
            <a:ext cx="15494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lady pushes a shopping cart full of Cheetos in a store."/>
          <p:cNvPicPr>
            <a:picLocks noChangeAspect="1"/>
          </p:cNvPicPr>
          <p:nvPr/>
        </p:nvPicPr>
        <p:blipFill>
          <a:blip r:embed="rId5"/>
          <a:srcRect l="1939" t="2087" r="2180" b="4851"/>
          <a:stretch>
            <a:fillRect/>
          </a:stretch>
        </p:blipFill>
        <p:spPr>
          <a:xfrm>
            <a:off x="3163550" y="4568325"/>
            <a:ext cx="2816900" cy="210778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Price Discrimination at the Movies</a:t>
            </a:r>
            <a:r>
              <a:rPr lang="en-US" dirty="0"/>
              <a:t>—</a:t>
            </a:r>
            <a:r>
              <a:rPr lang="en-US" altLang="en-US" dirty="0">
                <a:latin typeface="Arial" charset="0"/>
                <a:ea typeface="MS PGothic" charset="-128"/>
                <a:cs typeface="Arial" charset="0"/>
              </a:rPr>
              <a:t>1 </a:t>
            </a:r>
          </a:p>
        </p:txBody>
      </p:sp>
      <p:sp>
        <p:nvSpPr>
          <p:cNvPr id="24579" name="Content Placeholder 2"/>
          <p:cNvSpPr>
            <a:spLocks noGrp="1"/>
          </p:cNvSpPr>
          <p:nvPr>
            <p:ph idx="1"/>
          </p:nvPr>
        </p:nvSpPr>
        <p:spPr>
          <a:xfrm>
            <a:off x="457200" y="1712913"/>
            <a:ext cx="8229600" cy="4895850"/>
          </a:xfrm>
        </p:spPr>
        <p:txBody>
          <a:bodyPr/>
          <a:lstStyle/>
          <a:p>
            <a:pPr>
              <a:buFont typeface="Arial" pitchFamily="34" charset="0"/>
              <a:buChar char="•"/>
              <a:defRPr/>
            </a:pPr>
            <a:r>
              <a:rPr lang="en-US" altLang="en-US" sz="3200" dirty="0">
                <a:latin typeface="Arial" pitchFamily="34" charset="0"/>
                <a:cs typeface="Arial" pitchFamily="34" charset="0"/>
              </a:rPr>
              <a:t>What are some ways movie theaters practice price discrimination?</a:t>
            </a:r>
          </a:p>
          <a:p>
            <a:pPr marL="514350" indent="-514350">
              <a:buFont typeface="+mj-lt"/>
              <a:buAutoNum type="arabicPeriod"/>
              <a:defRPr/>
            </a:pPr>
            <a:r>
              <a:rPr lang="en-US" altLang="en-US" sz="3200" dirty="0">
                <a:latin typeface="Arial" pitchFamily="34" charset="0"/>
                <a:cs typeface="Arial" pitchFamily="34" charset="0"/>
              </a:rPr>
              <a:t>Time of the show</a:t>
            </a:r>
          </a:p>
          <a:p>
            <a:pPr lvl="1">
              <a:buFont typeface="Arial" pitchFamily="34" charset="0"/>
              <a:buChar char="–"/>
              <a:defRPr/>
            </a:pPr>
            <a:r>
              <a:rPr lang="en-US" altLang="en-US" sz="2800" dirty="0">
                <a:latin typeface="Arial" pitchFamily="34" charset="0"/>
                <a:cs typeface="Arial" pitchFamily="34" charset="0"/>
              </a:rPr>
              <a:t>Matinee prices less than evening shows</a:t>
            </a:r>
          </a:p>
          <a:p>
            <a:pPr lvl="1">
              <a:buFont typeface="Arial" pitchFamily="34" charset="0"/>
              <a:buChar char="–"/>
              <a:defRPr/>
            </a:pPr>
            <a:r>
              <a:rPr lang="en-US" altLang="en-US" sz="2800" dirty="0">
                <a:latin typeface="Arial" pitchFamily="34" charset="0"/>
                <a:cs typeface="Arial" pitchFamily="34" charset="0"/>
              </a:rPr>
              <a:t>Lower prices attract consumers who have more elastic demands</a:t>
            </a:r>
            <a:r>
              <a:rPr lang="en-US" dirty="0"/>
              <a:t>—</a:t>
            </a:r>
            <a:r>
              <a:rPr lang="en-US" altLang="en-US" sz="2800" dirty="0">
                <a:latin typeface="Arial" pitchFamily="34" charset="0"/>
                <a:cs typeface="Arial" pitchFamily="34" charset="0"/>
              </a:rPr>
              <a:t>more price sensitive</a:t>
            </a:r>
          </a:p>
          <a:p>
            <a:pPr lvl="1">
              <a:buFont typeface="Arial" pitchFamily="34" charset="0"/>
              <a:buChar char="–"/>
              <a:defRPr/>
            </a:pPr>
            <a:r>
              <a:rPr lang="en-US" altLang="en-US" sz="2800" dirty="0">
                <a:latin typeface="Arial" pitchFamily="34" charset="0"/>
                <a:cs typeface="Arial" pitchFamily="34" charset="0"/>
              </a:rPr>
              <a:t>Low variable cost to being open during 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Price Discrimination at the Movies</a:t>
            </a:r>
            <a:r>
              <a:rPr lang="en-US" dirty="0"/>
              <a:t>—</a:t>
            </a:r>
            <a:r>
              <a:rPr lang="en-US" altLang="en-US" dirty="0">
                <a:latin typeface="Arial" charset="0"/>
                <a:ea typeface="MS PGothic" charset="-128"/>
                <a:cs typeface="Arial" charset="0"/>
              </a:rPr>
              <a:t>2 </a:t>
            </a:r>
          </a:p>
        </p:txBody>
      </p:sp>
      <p:sp>
        <p:nvSpPr>
          <p:cNvPr id="24579" name="Content Placeholder 2"/>
          <p:cNvSpPr>
            <a:spLocks noGrp="1"/>
          </p:cNvSpPr>
          <p:nvPr>
            <p:ph idx="1"/>
          </p:nvPr>
        </p:nvSpPr>
        <p:spPr>
          <a:xfrm>
            <a:off x="457200" y="1712913"/>
            <a:ext cx="8229600" cy="4895850"/>
          </a:xfrm>
        </p:spPr>
        <p:txBody>
          <a:bodyPr/>
          <a:lstStyle/>
          <a:p>
            <a:pPr marL="514350" indent="-514350">
              <a:buFont typeface="+mj-lt"/>
              <a:buAutoNum type="arabicPeriod" startAt="2"/>
              <a:defRPr/>
            </a:pPr>
            <a:r>
              <a:rPr lang="en-US" altLang="en-US" sz="3200" dirty="0">
                <a:latin typeface="Arial" pitchFamily="34" charset="0"/>
                <a:cs typeface="Arial" pitchFamily="34" charset="0"/>
              </a:rPr>
              <a:t>Age or student status</a:t>
            </a:r>
          </a:p>
          <a:p>
            <a:pPr lvl="1">
              <a:buFont typeface="Arial" pitchFamily="34" charset="0"/>
              <a:buChar char="–"/>
              <a:defRPr/>
            </a:pPr>
            <a:r>
              <a:rPr lang="en-US" altLang="en-US" sz="2800" dirty="0">
                <a:latin typeface="Arial" pitchFamily="34" charset="0"/>
                <a:cs typeface="Arial" pitchFamily="34" charset="0"/>
              </a:rPr>
              <a:t>Can income explain the pattern of discounts?</a:t>
            </a:r>
          </a:p>
          <a:p>
            <a:pPr lvl="1">
              <a:buFont typeface="Arial" pitchFamily="34" charset="0"/>
              <a:buChar char="–"/>
              <a:defRPr/>
            </a:pPr>
            <a:r>
              <a:rPr lang="en-US" altLang="en-US" sz="2800" dirty="0">
                <a:latin typeface="Arial" pitchFamily="34" charset="0"/>
                <a:cs typeface="Arial" pitchFamily="34" charset="0"/>
              </a:rPr>
              <a:t>Movie attendance highest for 13</a:t>
            </a:r>
            <a:r>
              <a:rPr lang="en-US" dirty="0"/>
              <a:t>–</a:t>
            </a:r>
            <a:r>
              <a:rPr lang="en-US" altLang="en-US" sz="2800" dirty="0">
                <a:latin typeface="Arial" pitchFamily="34" charset="0"/>
                <a:cs typeface="Arial" pitchFamily="34" charset="0"/>
              </a:rPr>
              <a:t>24-year-olds, and declines with age.</a:t>
            </a:r>
          </a:p>
          <a:p>
            <a:pPr lvl="1">
              <a:buFont typeface="Arial" pitchFamily="34" charset="0"/>
              <a:buChar char="–"/>
              <a:defRPr/>
            </a:pPr>
            <a:r>
              <a:rPr lang="en-US" altLang="en-US" sz="2800" dirty="0">
                <a:latin typeface="Arial" pitchFamily="34" charset="0"/>
                <a:cs typeface="Arial" pitchFamily="34" charset="0"/>
              </a:rPr>
              <a:t>Child discounts stop around 12; senior discounts start around 50</a:t>
            </a:r>
            <a:endParaRPr lang="en-US" altLang="en-US" dirty="0">
              <a:latin typeface="Arial" pitchFamily="34" charset="0"/>
              <a:cs typeface="Arial" pitchFamily="34" charset="0"/>
            </a:endParaRPr>
          </a:p>
          <a:p>
            <a:pPr>
              <a:buFont typeface="Arial" pitchFamily="34" charset="0"/>
              <a:buChar char="•"/>
              <a:defRPr/>
            </a:pPr>
            <a:endParaRPr lang="en-US" alt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Price Discrimination at the Movies</a:t>
            </a:r>
            <a:r>
              <a:rPr lang="en-US" dirty="0"/>
              <a:t>—</a:t>
            </a:r>
            <a:r>
              <a:rPr lang="en-US" altLang="en-US" dirty="0">
                <a:latin typeface="Arial" charset="0"/>
                <a:ea typeface="MS PGothic" charset="-128"/>
                <a:cs typeface="Arial" charset="0"/>
              </a:rPr>
              <a:t>3 </a:t>
            </a:r>
          </a:p>
        </p:txBody>
      </p:sp>
      <p:sp>
        <p:nvSpPr>
          <p:cNvPr id="25603" name="Content Placeholder 2"/>
          <p:cNvSpPr>
            <a:spLocks noGrp="1"/>
          </p:cNvSpPr>
          <p:nvPr>
            <p:ph idx="1"/>
          </p:nvPr>
        </p:nvSpPr>
        <p:spPr>
          <a:xfrm>
            <a:off x="457200" y="1712913"/>
            <a:ext cx="8229600" cy="4895850"/>
          </a:xfrm>
        </p:spPr>
        <p:txBody>
          <a:bodyPr/>
          <a:lstStyle/>
          <a:p>
            <a:pPr marL="514350" indent="-514350">
              <a:buFont typeface="Calibri" charset="0"/>
              <a:buAutoNum type="arabicPeriod" startAt="3"/>
            </a:pPr>
            <a:r>
              <a:rPr lang="en-US" altLang="en-US" sz="3200" dirty="0">
                <a:latin typeface="Arial" charset="0"/>
                <a:ea typeface="MS PGothic" charset="-128"/>
                <a:cs typeface="Arial" charset="0"/>
              </a:rPr>
              <a:t>Concession pricing</a:t>
            </a:r>
          </a:p>
          <a:p>
            <a:pPr lvl="1"/>
            <a:r>
              <a:rPr lang="en-US" altLang="en-US" sz="2800" dirty="0">
                <a:latin typeface="Arial" charset="0"/>
                <a:ea typeface="MS PGothic" charset="-128"/>
                <a:cs typeface="Arial" charset="0"/>
              </a:rPr>
              <a:t>Price inelastic consumers</a:t>
            </a:r>
          </a:p>
          <a:p>
            <a:pPr lvl="2"/>
            <a:r>
              <a:rPr lang="en-US" altLang="en-US" dirty="0">
                <a:latin typeface="Arial" charset="0"/>
                <a:cs typeface="Helvetica Neue" charset="0"/>
              </a:rPr>
              <a:t>Will eat theater snacks; willing to pay high price</a:t>
            </a:r>
          </a:p>
          <a:p>
            <a:pPr lvl="1"/>
            <a:r>
              <a:rPr lang="en-US" altLang="en-US" sz="2800" dirty="0">
                <a:latin typeface="Arial" charset="0"/>
                <a:ea typeface="MS PGothic" charset="-128"/>
                <a:cs typeface="Arial" charset="0"/>
              </a:rPr>
              <a:t>Price elastic consumers</a:t>
            </a:r>
          </a:p>
          <a:p>
            <a:pPr lvl="2"/>
            <a:r>
              <a:rPr lang="en-US" altLang="en-US" dirty="0">
                <a:latin typeface="Arial" charset="0"/>
                <a:cs typeface="Helvetica Neue" charset="0"/>
              </a:rPr>
              <a:t>Will not eat theater snacks or will smuggle in their own food</a:t>
            </a:r>
          </a:p>
          <a:p>
            <a:pPr lvl="1"/>
            <a:r>
              <a:rPr lang="en-US" altLang="en-US" sz="2800" dirty="0">
                <a:latin typeface="Arial" charset="0"/>
                <a:ea typeface="MS PGothic" charset="-128"/>
                <a:cs typeface="Arial" charset="0"/>
              </a:rPr>
              <a:t>Which customers does the theater want?</a:t>
            </a:r>
          </a:p>
          <a:p>
            <a:pPr lvl="2"/>
            <a:r>
              <a:rPr lang="en-US" altLang="en-US" dirty="0">
                <a:latin typeface="Arial" charset="0"/>
                <a:cs typeface="Helvetica Neue" charset="0"/>
              </a:rPr>
              <a:t>It wants both of them in the seats watching the movie. Empty seats are lost revenue.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527175"/>
          </a:xfrm>
        </p:spPr>
        <p:txBody>
          <a:bodyPr/>
          <a:lstStyle/>
          <a:p>
            <a:pPr algn="l"/>
            <a:r>
              <a:rPr lang="en-US" altLang="en-US" sz="3200" dirty="0">
                <a:latin typeface="Arial" charset="0"/>
                <a:ea typeface="MS PGothic" charset="-128"/>
                <a:cs typeface="Arial" charset="0"/>
              </a:rPr>
              <a:t>Economics in </a:t>
            </a:r>
            <a:r>
              <a:rPr lang="en-US" altLang="en-US" sz="3200" i="1" dirty="0">
                <a:latin typeface="Arial" charset="0"/>
                <a:ea typeface="MS PGothic" charset="-128"/>
                <a:cs typeface="Arial" charset="0"/>
              </a:rPr>
              <a:t>It’s Always Sunny in Philadelphia</a:t>
            </a:r>
            <a:r>
              <a:rPr lang="en-US" altLang="en-US" sz="3200" dirty="0">
                <a:latin typeface="Arial" charset="0"/>
                <a:ea typeface="MS PGothic" charset="-128"/>
                <a:cs typeface="Arial" charset="0"/>
              </a:rPr>
              <a:t>, “Underage Drinking: A National Concern”</a:t>
            </a:r>
          </a:p>
        </p:txBody>
      </p:sp>
      <p:sp>
        <p:nvSpPr>
          <p:cNvPr id="14339" name="Content Placeholder 2"/>
          <p:cNvSpPr>
            <a:spLocks noGrp="1"/>
          </p:cNvSpPr>
          <p:nvPr>
            <p:ph idx="1"/>
          </p:nvPr>
        </p:nvSpPr>
        <p:spPr>
          <a:xfrm>
            <a:off x="457200" y="1712913"/>
            <a:ext cx="8229600" cy="4895850"/>
          </a:xfrm>
        </p:spPr>
        <p:txBody>
          <a:bodyPr/>
          <a:lstStyle/>
          <a:p>
            <a:pPr marL="342900" indent="-342900">
              <a:buFontTx/>
              <a:buChar char="•"/>
            </a:pPr>
            <a:r>
              <a:rPr lang="en-US" altLang="en-US" sz="2800" dirty="0">
                <a:latin typeface="Arial" charset="0"/>
                <a:ea typeface="MS PGothic" charset="-128"/>
                <a:cs typeface="Arial" charset="0"/>
              </a:rPr>
              <a:t>The normally vacant and unprofitable bar is suddenly overrun with underage drinkers.</a:t>
            </a:r>
          </a:p>
        </p:txBody>
      </p:sp>
      <p:pic>
        <p:nvPicPr>
          <p:cNvPr id="14340" name="Picture 4" descr="Tip #408: Business Ethics in It’s Always Sunny in Philadelphia, “Underage Drinking: A National Concern”">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97300" y="3424238"/>
            <a:ext cx="15494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Price Discrimination on Campus</a:t>
            </a:r>
            <a:r>
              <a:rPr lang="en-US" dirty="0"/>
              <a:t>—</a:t>
            </a:r>
            <a:r>
              <a:rPr lang="en-US" altLang="en-US" dirty="0">
                <a:latin typeface="Arial" charset="0"/>
                <a:ea typeface="MS PGothic" charset="-128"/>
                <a:cs typeface="Arial" charset="0"/>
              </a:rPr>
              <a:t>1 </a:t>
            </a:r>
          </a:p>
        </p:txBody>
      </p:sp>
      <p:sp>
        <p:nvSpPr>
          <p:cNvPr id="26627"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Tuition</a:t>
            </a:r>
          </a:p>
          <a:p>
            <a:pPr lvl="1"/>
            <a:r>
              <a:rPr lang="en-US" altLang="en-US" sz="2800" dirty="0">
                <a:latin typeface="Arial" charset="0"/>
                <a:ea typeface="MS PGothic" charset="-128"/>
                <a:cs typeface="Arial" charset="0"/>
              </a:rPr>
              <a:t>FAFSA lowers tuition costs for qualifying students.</a:t>
            </a:r>
          </a:p>
          <a:p>
            <a:pPr lvl="1"/>
            <a:r>
              <a:rPr lang="en-US" altLang="en-US" sz="2800" dirty="0">
                <a:latin typeface="Arial" charset="0"/>
                <a:ea typeface="MS PGothic" charset="-128"/>
                <a:cs typeface="Arial" charset="0"/>
              </a:rPr>
              <a:t>In-state students pay less tuition than out-of-state students.</a:t>
            </a:r>
          </a:p>
          <a:p>
            <a:pPr lvl="2"/>
            <a:r>
              <a:rPr lang="en-US" altLang="en-US" sz="2800" dirty="0">
                <a:latin typeface="Arial" charset="0"/>
                <a:cs typeface="Helvetica Neue" charset="0"/>
              </a:rPr>
              <a:t>What does that imply about their respective elasticities of demand?</a:t>
            </a:r>
          </a:p>
          <a:p>
            <a:pPr lvl="1"/>
            <a:r>
              <a:rPr lang="en-US" altLang="en-US" sz="2800" dirty="0">
                <a:latin typeface="Arial" charset="0"/>
                <a:ea typeface="MS PGothic" charset="-128"/>
                <a:cs typeface="Arial" charset="0"/>
              </a:rPr>
              <a:t>Private colleges have high stickers, which they can discount.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Price Discrimination</a:t>
            </a:r>
            <a:br>
              <a:rPr lang="en-US" altLang="en-US" dirty="0">
                <a:latin typeface="Arial" charset="0"/>
                <a:ea typeface="MS PGothic" charset="-128"/>
                <a:cs typeface="Arial" charset="0"/>
              </a:rPr>
            </a:br>
            <a:r>
              <a:rPr lang="en-US" altLang="en-US" dirty="0">
                <a:latin typeface="Arial" charset="0"/>
                <a:ea typeface="MS PGothic" charset="-128"/>
                <a:cs typeface="Arial" charset="0"/>
              </a:rPr>
              <a:t>on Campus</a:t>
            </a:r>
            <a:r>
              <a:rPr lang="en-US" dirty="0"/>
              <a:t>—</a:t>
            </a:r>
            <a:r>
              <a:rPr lang="en-US" altLang="en-US" dirty="0">
                <a:latin typeface="Arial" charset="0"/>
                <a:ea typeface="MS PGothic" charset="-128"/>
                <a:cs typeface="Arial" charset="0"/>
              </a:rPr>
              <a:t>2 </a:t>
            </a:r>
          </a:p>
        </p:txBody>
      </p:sp>
      <p:sp>
        <p:nvSpPr>
          <p:cNvPr id="27651"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Student discounts</a:t>
            </a:r>
          </a:p>
          <a:p>
            <a:pPr lvl="1"/>
            <a:r>
              <a:rPr lang="en-US" altLang="en-US" sz="2800" dirty="0">
                <a:latin typeface="Arial" charset="0"/>
                <a:ea typeface="MS PGothic" charset="-128"/>
                <a:cs typeface="Arial" charset="0"/>
              </a:rPr>
              <a:t>Local bars, restaurants, shops, etc.</a:t>
            </a:r>
          </a:p>
          <a:p>
            <a:pPr lvl="1"/>
            <a:r>
              <a:rPr lang="en-US" altLang="en-US" sz="2800" dirty="0">
                <a:latin typeface="Arial" charset="0"/>
                <a:ea typeface="MS PGothic" charset="-128"/>
                <a:cs typeface="Arial" charset="0"/>
              </a:rPr>
              <a:t>Why offer students discounts?</a:t>
            </a:r>
          </a:p>
          <a:p>
            <a:pPr lvl="2"/>
            <a:r>
              <a:rPr lang="en-US" altLang="en-US" sz="2800" dirty="0">
                <a:latin typeface="Arial" charset="0"/>
                <a:cs typeface="Helvetica Neue" charset="0"/>
              </a:rPr>
              <a:t>Students often have lower incomes and are much more price sensitive</a:t>
            </a:r>
            <a:r>
              <a:rPr lang="en-US" dirty="0"/>
              <a:t>—</a:t>
            </a:r>
            <a:r>
              <a:rPr lang="en-US" altLang="en-US" sz="2800" dirty="0">
                <a:latin typeface="Arial" charset="0"/>
                <a:cs typeface="Helvetica Neue" charset="0"/>
              </a:rPr>
              <a:t>more elastic demand</a:t>
            </a:r>
            <a:r>
              <a:rPr lang="en-US" altLang="en-US" dirty="0">
                <a:latin typeface="Arial" charset="0"/>
                <a:cs typeface="Helvetica Neue" charset="0"/>
              </a:rPr>
              <a:t>.</a:t>
            </a:r>
          </a:p>
        </p:txBody>
      </p:sp>
      <p:pic>
        <p:nvPicPr>
          <p:cNvPr id="52228" name="Picture 7" descr="Student discount sign"/>
          <p:cNvPicPr>
            <a:picLocks noChangeAspect="1" noChangeArrowheads="1"/>
          </p:cNvPicPr>
          <p:nvPr/>
        </p:nvPicPr>
        <p:blipFill>
          <a:blip r:embed="rId3">
            <a:extLst>
              <a:ext uri="{28A0092B-C50C-407E-A947-70E740481C1C}">
                <a14:useLocalDpi xmlns:a14="http://schemas.microsoft.com/office/drawing/2010/main" val="0"/>
              </a:ext>
            </a:extLst>
          </a:blip>
          <a:srcRect l="23563" t="15578" r="3616" b="23637"/>
          <a:stretch>
            <a:fillRect/>
          </a:stretch>
        </p:blipFill>
        <p:spPr bwMode="auto">
          <a:xfrm>
            <a:off x="6276975" y="74613"/>
            <a:ext cx="2252663" cy="133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527175"/>
          </a:xfrm>
        </p:spPr>
        <p:txBody>
          <a:bodyPr/>
          <a:lstStyle/>
          <a:p>
            <a:r>
              <a:rPr lang="en-US" altLang="en-US" sz="4200" dirty="0">
                <a:latin typeface="Arial" charset="0"/>
                <a:ea typeface="MS PGothic" charset="-128"/>
                <a:cs typeface="Arial" charset="0"/>
              </a:rPr>
              <a:t>Practice What You Know: Price Discrimination Quiz</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Arial" charset="0"/>
                <a:ea typeface="MS PGothic" charset="-128"/>
                <a:cs typeface="Arial" charset="0"/>
              </a:rPr>
              <a:t>Look at each of the following situations. Are they examples of price discrimination?</a:t>
            </a:r>
          </a:p>
          <a:p>
            <a:pPr lvl="1"/>
            <a:r>
              <a:rPr lang="en-US" altLang="en-US" dirty="0">
                <a:latin typeface="Arial" charset="0"/>
                <a:ea typeface="MS PGothic" charset="-128"/>
                <a:cs typeface="Arial" charset="0"/>
              </a:rPr>
              <a:t>Yes: cheer</a:t>
            </a:r>
          </a:p>
          <a:p>
            <a:pPr lvl="1"/>
            <a:r>
              <a:rPr lang="en-US" altLang="en-US" dirty="0">
                <a:latin typeface="Arial" charset="0"/>
                <a:ea typeface="MS PGothic" charset="-128"/>
                <a:cs typeface="Arial" charset="0"/>
              </a:rPr>
              <a:t>No: boo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1</a:t>
            </a:r>
          </a:p>
        </p:txBody>
      </p:sp>
      <p:sp>
        <p:nvSpPr>
          <p:cNvPr id="54275"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At Little Nero</a:t>
            </a:r>
            <a:r>
              <a:rPr lang="ja-JP" altLang="en-US" sz="3200" dirty="0">
                <a:latin typeface="Arial" charset="0"/>
                <a:ea typeface="MS PGothic" charset="-128"/>
                <a:cs typeface="Arial" charset="0"/>
              </a:rPr>
              <a:t>’</a:t>
            </a:r>
            <a:r>
              <a:rPr lang="en-US" altLang="ja-JP" sz="3200" dirty="0">
                <a:latin typeface="Arial" charset="0"/>
                <a:ea typeface="MS PGothic" charset="-128"/>
                <a:cs typeface="Arial" charset="0"/>
              </a:rPr>
              <a:t>s Pizza, the menu lists the following prices:</a:t>
            </a:r>
          </a:p>
          <a:p>
            <a:pPr lvl="1"/>
            <a:r>
              <a:rPr lang="en-US" altLang="en-US" sz="2800" dirty="0">
                <a:latin typeface="Arial" charset="0"/>
                <a:ea typeface="MS PGothic" charset="-128"/>
                <a:cs typeface="Arial" charset="0"/>
              </a:rPr>
              <a:t>Cheese pizza = $8</a:t>
            </a:r>
          </a:p>
          <a:p>
            <a:pPr lvl="1"/>
            <a:r>
              <a:rPr lang="en-US" altLang="en-US" sz="2800" dirty="0">
                <a:latin typeface="Arial" charset="0"/>
                <a:ea typeface="MS PGothic" charset="-128"/>
                <a:cs typeface="Arial" charset="0"/>
              </a:rPr>
              <a:t>Supreme pizza = $11</a:t>
            </a:r>
          </a:p>
          <a:p>
            <a:endParaRPr lang="en-US" altLang="en-US" sz="3200" dirty="0">
              <a:latin typeface="Arial" charset="0"/>
              <a:ea typeface="MS PGothic" charset="-128"/>
              <a:cs typeface="Arial" charset="0"/>
            </a:endParaRP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400" dirty="0">
                <a:latin typeface="Arial" charset="0"/>
                <a:ea typeface="MS PGothic" charset="-128"/>
                <a:cs typeface="Arial" charset="0"/>
              </a:rPr>
              <a:t>No: boo</a:t>
            </a:r>
          </a:p>
        </p:txBody>
      </p:sp>
      <p:sp>
        <p:nvSpPr>
          <p:cNvPr id="4" name="TextBox 3"/>
          <p:cNvSpPr txBox="1"/>
          <p:nvPr/>
        </p:nvSpPr>
        <p:spPr>
          <a:xfrm>
            <a:off x="5994400" y="2684463"/>
            <a:ext cx="2819400" cy="3046988"/>
          </a:xfrm>
          <a:prstGeom prst="rect">
            <a:avLst/>
          </a:prstGeom>
          <a:noFill/>
          <a:ln>
            <a:solidFill>
              <a:schemeClr val="tx1"/>
            </a:solidFill>
          </a:ln>
        </p:spPr>
        <p:txBody>
          <a:bodyPr>
            <a:spAutoFit/>
          </a:bodyPr>
          <a:lstStyle/>
          <a:p>
            <a:pPr>
              <a:defRPr/>
            </a:pPr>
            <a:r>
              <a:rPr lang="en-US" sz="2400" dirty="0">
                <a:latin typeface="Arial" charset="0"/>
                <a:ea typeface="Arial" charset="0"/>
                <a:cs typeface="Arial" charset="0"/>
              </a:rPr>
              <a:t>Answer: NOT price discrimination</a:t>
            </a:r>
          </a:p>
          <a:p>
            <a:pPr>
              <a:defRPr/>
            </a:pPr>
            <a:endParaRPr lang="en-US" sz="2400" dirty="0">
              <a:latin typeface="Arial" charset="0"/>
              <a:ea typeface="Arial" charset="0"/>
              <a:cs typeface="Arial" charset="0"/>
            </a:endParaRPr>
          </a:p>
          <a:p>
            <a:pPr>
              <a:defRPr/>
            </a:pPr>
            <a:r>
              <a:rPr lang="en-US" sz="2400" dirty="0">
                <a:latin typeface="Arial" charset="0"/>
                <a:ea typeface="Arial" charset="0"/>
                <a:cs typeface="Arial" charset="0"/>
              </a:rPr>
              <a:t>The price differences exist in part due to cost of production differences.</a:t>
            </a:r>
          </a:p>
        </p:txBody>
      </p:sp>
      <p:pic>
        <p:nvPicPr>
          <p:cNvPr id="54277" name="Picture 6" descr="Three types of pizzas resting on pans. One pizza has everything on it, the second has pepperoni, and the third has ham and pine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044" y="5048251"/>
            <a:ext cx="2601912"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2 </a:t>
            </a:r>
          </a:p>
        </p:txBody>
      </p:sp>
      <p:sp>
        <p:nvSpPr>
          <p:cNvPr id="55299"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Lee buys an economy-class airline ticket for $100, and Dirk buys a first-class ticket for $200.</a:t>
            </a:r>
          </a:p>
          <a:p>
            <a:endParaRPr lang="en-US" altLang="en-US" sz="3200" dirty="0">
              <a:latin typeface="Arial" charset="0"/>
              <a:ea typeface="MS PGothic" charset="-128"/>
              <a:cs typeface="Arial" charset="0"/>
            </a:endParaRP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800" dirty="0">
                <a:latin typeface="Arial" charset="0"/>
                <a:ea typeface="MS PGothic" charset="-128"/>
                <a:cs typeface="Arial" charset="0"/>
              </a:rPr>
              <a:t>No: boo</a:t>
            </a:r>
          </a:p>
        </p:txBody>
      </p:sp>
      <p:sp>
        <p:nvSpPr>
          <p:cNvPr id="4" name="TextBox 3"/>
          <p:cNvSpPr txBox="1"/>
          <p:nvPr/>
        </p:nvSpPr>
        <p:spPr>
          <a:xfrm>
            <a:off x="6155796" y="2821782"/>
            <a:ext cx="2819400" cy="3046988"/>
          </a:xfrm>
          <a:prstGeom prst="rect">
            <a:avLst/>
          </a:prstGeom>
          <a:noFill/>
          <a:ln>
            <a:solidFill>
              <a:schemeClr val="tx1"/>
            </a:solidFill>
          </a:ln>
        </p:spPr>
        <p:txBody>
          <a:bodyPr>
            <a:spAutoFit/>
          </a:bodyPr>
          <a:lstStyle/>
          <a:p>
            <a:pPr>
              <a:defRPr/>
            </a:pPr>
            <a:r>
              <a:rPr lang="en-US" sz="2400" dirty="0">
                <a:latin typeface="Arial" charset="0"/>
                <a:ea typeface="Arial" charset="0"/>
                <a:cs typeface="Arial" charset="0"/>
              </a:rPr>
              <a:t>NOT price discrimination</a:t>
            </a:r>
          </a:p>
          <a:p>
            <a:pPr>
              <a:defRPr/>
            </a:pPr>
            <a:endParaRPr lang="en-US" sz="2400" dirty="0">
              <a:latin typeface="Arial" charset="0"/>
              <a:ea typeface="Arial" charset="0"/>
              <a:cs typeface="Arial" charset="0"/>
            </a:endParaRPr>
          </a:p>
          <a:p>
            <a:pPr>
              <a:defRPr/>
            </a:pPr>
            <a:r>
              <a:rPr lang="en-US" sz="2400" dirty="0">
                <a:latin typeface="Arial" charset="0"/>
                <a:ea typeface="Arial" charset="0"/>
                <a:cs typeface="Arial" charset="0"/>
              </a:rPr>
              <a:t>Dirk may get extra drinks and food, which are additional costs to the airline.</a:t>
            </a:r>
          </a:p>
        </p:txBody>
      </p:sp>
      <p:pic>
        <p:nvPicPr>
          <p:cNvPr id="55301" name="Picture 7" descr="An airplane for the IndiGo airline."/>
          <p:cNvPicPr>
            <a:picLocks noChangeAspect="1" noChangeArrowheads="1"/>
          </p:cNvPicPr>
          <p:nvPr/>
        </p:nvPicPr>
        <p:blipFill>
          <a:blip r:embed="rId3">
            <a:extLst>
              <a:ext uri="{28A0092B-C50C-407E-A947-70E740481C1C}">
                <a14:useLocalDpi xmlns:a14="http://schemas.microsoft.com/office/drawing/2010/main" val="0"/>
              </a:ext>
            </a:extLst>
          </a:blip>
          <a:srcRect l="5350" t="10124" r="6055" b="13055"/>
          <a:stretch>
            <a:fillRect/>
          </a:stretch>
        </p:blipFill>
        <p:spPr bwMode="auto">
          <a:xfrm>
            <a:off x="2660650" y="5130801"/>
            <a:ext cx="320675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3 </a:t>
            </a:r>
          </a:p>
        </p:txBody>
      </p:sp>
      <p:sp>
        <p:nvSpPr>
          <p:cNvPr id="56323"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Lee and Dirk both buy economy-class tickets on the same flight. Lee pays $83 less than Dirk because he booked two weeks earlier.</a:t>
            </a:r>
          </a:p>
          <a:p>
            <a:endParaRPr lang="en-US" altLang="en-US" sz="3200" dirty="0">
              <a:latin typeface="Arial" charset="0"/>
              <a:ea typeface="MS PGothic" charset="-128"/>
              <a:cs typeface="Arial" charset="0"/>
            </a:endParaRP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800" dirty="0">
                <a:latin typeface="Arial" charset="0"/>
                <a:ea typeface="MS PGothic" charset="-128"/>
                <a:cs typeface="Arial" charset="0"/>
              </a:rPr>
              <a:t>No: boo</a:t>
            </a:r>
          </a:p>
        </p:txBody>
      </p:sp>
      <p:sp>
        <p:nvSpPr>
          <p:cNvPr id="4" name="TextBox 3"/>
          <p:cNvSpPr txBox="1"/>
          <p:nvPr/>
        </p:nvSpPr>
        <p:spPr>
          <a:xfrm>
            <a:off x="5949950" y="3429000"/>
            <a:ext cx="2819400" cy="2800767"/>
          </a:xfrm>
          <a:prstGeom prst="rect">
            <a:avLst/>
          </a:prstGeom>
          <a:noFill/>
          <a:ln>
            <a:solidFill>
              <a:schemeClr val="tx1"/>
            </a:solidFill>
          </a:ln>
        </p:spPr>
        <p:txBody>
          <a:bodyPr>
            <a:spAutoFit/>
          </a:bodyPr>
          <a:lstStyle/>
          <a:p>
            <a:pPr>
              <a:defRPr/>
            </a:pPr>
            <a:r>
              <a:rPr lang="en-US" sz="2200" dirty="0">
                <a:latin typeface="Arial" charset="0"/>
                <a:ea typeface="Arial" charset="0"/>
                <a:cs typeface="Arial" charset="0"/>
              </a:rPr>
              <a:t>YES, price discrimination</a:t>
            </a:r>
          </a:p>
          <a:p>
            <a:pPr>
              <a:defRPr/>
            </a:pPr>
            <a:endParaRPr lang="en-US" sz="2200" dirty="0">
              <a:latin typeface="Arial" charset="0"/>
              <a:ea typeface="Arial" charset="0"/>
              <a:cs typeface="Arial" charset="0"/>
            </a:endParaRPr>
          </a:p>
          <a:p>
            <a:pPr>
              <a:defRPr/>
            </a:pPr>
            <a:r>
              <a:rPr lang="en-US" sz="2200" dirty="0">
                <a:latin typeface="Arial" charset="0"/>
                <a:ea typeface="Arial" charset="0"/>
                <a:cs typeface="Arial" charset="0"/>
              </a:rPr>
              <a:t>The product is the same, and the price difference has nothing to do with cost differences.</a:t>
            </a:r>
          </a:p>
        </p:txBody>
      </p:sp>
      <p:pic>
        <p:nvPicPr>
          <p:cNvPr id="56325" name="Picture 6" descr="Large jet airpland next to smaller prop plane."/>
          <p:cNvPicPr>
            <a:picLocks noChangeAspect="1" noChangeArrowheads="1"/>
          </p:cNvPicPr>
          <p:nvPr/>
        </p:nvPicPr>
        <p:blipFill>
          <a:blip r:embed="rId3">
            <a:extLst>
              <a:ext uri="{28A0092B-C50C-407E-A947-70E740481C1C}">
                <a14:useLocalDpi xmlns:a14="http://schemas.microsoft.com/office/drawing/2010/main" val="0"/>
              </a:ext>
            </a:extLst>
          </a:blip>
          <a:srcRect l="8458" t="20720" r="24573" b="17084"/>
          <a:stretch>
            <a:fillRect/>
          </a:stretch>
        </p:blipFill>
        <p:spPr bwMode="auto">
          <a:xfrm>
            <a:off x="3262313" y="4952206"/>
            <a:ext cx="2605087" cy="150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4 </a:t>
            </a:r>
          </a:p>
        </p:txBody>
      </p:sp>
      <p:sp>
        <p:nvSpPr>
          <p:cNvPr id="57347"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Jaime gets her oil changed at Cars ’N</a:t>
            </a:r>
            <a:r>
              <a:rPr lang="en-US" altLang="ja-JP" sz="3200" dirty="0">
                <a:latin typeface="Arial" charset="0"/>
                <a:ea typeface="MS PGothic" charset="-128"/>
                <a:cs typeface="Arial" charset="0"/>
              </a:rPr>
              <a:t> Stuff for $30, and Katie gets her oil changed at </a:t>
            </a:r>
            <a:r>
              <a:rPr lang="en-US" altLang="ja-JP" sz="3200" dirty="0" err="1">
                <a:latin typeface="Arial" charset="0"/>
                <a:ea typeface="MS PGothic" charset="-128"/>
                <a:cs typeface="Arial" charset="0"/>
              </a:rPr>
              <a:t>Automotives</a:t>
            </a:r>
            <a:r>
              <a:rPr lang="en-US" altLang="ja-JP" sz="3200" dirty="0">
                <a:latin typeface="Arial" charset="0"/>
                <a:ea typeface="MS PGothic" charset="-128"/>
                <a:cs typeface="Arial" charset="0"/>
              </a:rPr>
              <a:t> Incorporated for $25.</a:t>
            </a:r>
          </a:p>
          <a:p>
            <a:endParaRPr lang="en-US" altLang="en-US" sz="3200" dirty="0">
              <a:latin typeface="Arial" charset="0"/>
              <a:ea typeface="MS PGothic" charset="-128"/>
              <a:cs typeface="Arial" charset="0"/>
            </a:endParaRP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800" dirty="0">
                <a:latin typeface="Arial" charset="0"/>
                <a:ea typeface="MS PGothic" charset="-128"/>
                <a:cs typeface="Arial" charset="0"/>
              </a:rPr>
              <a:t>No: boo</a:t>
            </a:r>
          </a:p>
        </p:txBody>
      </p:sp>
      <p:sp>
        <p:nvSpPr>
          <p:cNvPr id="4" name="TextBox 3"/>
          <p:cNvSpPr txBox="1"/>
          <p:nvPr/>
        </p:nvSpPr>
        <p:spPr>
          <a:xfrm>
            <a:off x="5867400" y="3509168"/>
            <a:ext cx="2819400" cy="3046988"/>
          </a:xfrm>
          <a:prstGeom prst="rect">
            <a:avLst/>
          </a:prstGeom>
          <a:noFill/>
          <a:ln>
            <a:solidFill>
              <a:schemeClr val="tx1"/>
            </a:solidFill>
          </a:ln>
        </p:spPr>
        <p:txBody>
          <a:bodyPr>
            <a:spAutoFit/>
          </a:bodyPr>
          <a:lstStyle/>
          <a:p>
            <a:pPr>
              <a:defRPr/>
            </a:pPr>
            <a:r>
              <a:rPr lang="en-US" sz="2400" dirty="0">
                <a:latin typeface="Arial" charset="0"/>
                <a:ea typeface="Arial" charset="0"/>
                <a:cs typeface="Arial" charset="0"/>
              </a:rPr>
              <a:t>NOT price discrimination</a:t>
            </a:r>
          </a:p>
          <a:p>
            <a:pPr>
              <a:defRPr/>
            </a:pPr>
            <a:endParaRPr lang="en-US" sz="2400" dirty="0">
              <a:latin typeface="Arial" charset="0"/>
              <a:ea typeface="Arial" charset="0"/>
              <a:cs typeface="Arial" charset="0"/>
            </a:endParaRPr>
          </a:p>
          <a:p>
            <a:pPr>
              <a:defRPr/>
            </a:pPr>
            <a:r>
              <a:rPr lang="en-US" sz="2400" dirty="0">
                <a:latin typeface="Arial" charset="0"/>
                <a:ea typeface="Arial" charset="0"/>
                <a:cs typeface="Arial" charset="0"/>
              </a:rPr>
              <a:t>Two firms are offering different products; there may be quality and cost differences.</a:t>
            </a:r>
          </a:p>
        </p:txBody>
      </p:sp>
      <p:pic>
        <p:nvPicPr>
          <p:cNvPr id="57349" name="Picture 6" descr="Man fixing a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578" y="5033963"/>
            <a:ext cx="2368550"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5 </a:t>
            </a:r>
          </a:p>
        </p:txBody>
      </p:sp>
      <p:sp>
        <p:nvSpPr>
          <p:cNvPr id="58371"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Joe and Sheila each buy tickets to the ballet and sit together. Joe paid $5 less than Sheila did because of a student discount.</a:t>
            </a: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800" dirty="0">
                <a:latin typeface="Arial" charset="0"/>
                <a:ea typeface="MS PGothic" charset="-128"/>
                <a:cs typeface="Arial" charset="0"/>
              </a:rPr>
              <a:t>No: boo</a:t>
            </a:r>
          </a:p>
        </p:txBody>
      </p:sp>
      <p:sp>
        <p:nvSpPr>
          <p:cNvPr id="4" name="TextBox 3"/>
          <p:cNvSpPr txBox="1"/>
          <p:nvPr/>
        </p:nvSpPr>
        <p:spPr>
          <a:xfrm>
            <a:off x="5867400" y="3562350"/>
            <a:ext cx="2819400" cy="2800767"/>
          </a:xfrm>
          <a:prstGeom prst="rect">
            <a:avLst/>
          </a:prstGeom>
          <a:noFill/>
          <a:ln>
            <a:solidFill>
              <a:schemeClr val="tx1"/>
            </a:solidFill>
          </a:ln>
        </p:spPr>
        <p:txBody>
          <a:bodyPr>
            <a:spAutoFit/>
          </a:bodyPr>
          <a:lstStyle/>
          <a:p>
            <a:pPr>
              <a:defRPr/>
            </a:pPr>
            <a:r>
              <a:rPr lang="en-US" sz="2200" dirty="0">
                <a:latin typeface="Arial" charset="0"/>
                <a:ea typeface="Arial" charset="0"/>
                <a:cs typeface="Arial" charset="0"/>
              </a:rPr>
              <a:t>YES, price discrimination</a:t>
            </a:r>
          </a:p>
          <a:p>
            <a:pPr>
              <a:defRPr/>
            </a:pPr>
            <a:endParaRPr lang="en-US" sz="2200" dirty="0">
              <a:latin typeface="Arial" charset="0"/>
              <a:ea typeface="Arial" charset="0"/>
              <a:cs typeface="Arial" charset="0"/>
            </a:endParaRPr>
          </a:p>
          <a:p>
            <a:pPr>
              <a:defRPr/>
            </a:pPr>
            <a:r>
              <a:rPr lang="en-US" sz="2200" dirty="0">
                <a:latin typeface="Arial" charset="0"/>
                <a:ea typeface="Arial" charset="0"/>
                <a:cs typeface="Arial" charset="0"/>
              </a:rPr>
              <a:t>The product is the same, and the price difference has nothing to do with cost differences.</a:t>
            </a:r>
          </a:p>
        </p:txBody>
      </p:sp>
      <p:pic>
        <p:nvPicPr>
          <p:cNvPr id="58373" name="Picture 7" descr="Student discount sign."/>
          <p:cNvPicPr>
            <a:picLocks noChangeAspect="1" noChangeArrowheads="1"/>
          </p:cNvPicPr>
          <p:nvPr/>
        </p:nvPicPr>
        <p:blipFill>
          <a:blip r:embed="rId3">
            <a:extLst>
              <a:ext uri="{28A0092B-C50C-407E-A947-70E740481C1C}">
                <a14:useLocalDpi xmlns:a14="http://schemas.microsoft.com/office/drawing/2010/main" val="0"/>
              </a:ext>
            </a:extLst>
          </a:blip>
          <a:srcRect l="23563" t="15578" r="3616" b="23637"/>
          <a:stretch>
            <a:fillRect/>
          </a:stretch>
        </p:blipFill>
        <p:spPr bwMode="auto">
          <a:xfrm>
            <a:off x="2925233" y="5018088"/>
            <a:ext cx="2679700"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6 </a:t>
            </a:r>
          </a:p>
        </p:txBody>
      </p:sp>
      <p:sp>
        <p:nvSpPr>
          <p:cNvPr id="59395"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Lincoln, Nebraska, gas price = $3.49</a:t>
            </a:r>
          </a:p>
          <a:p>
            <a:r>
              <a:rPr lang="en-US" altLang="en-US" sz="3200" dirty="0">
                <a:latin typeface="Arial" charset="0"/>
                <a:ea typeface="MS PGothic" charset="-128"/>
                <a:cs typeface="Arial" charset="0"/>
              </a:rPr>
              <a:t>Austin, Texas, gas price = $3.79</a:t>
            </a:r>
          </a:p>
          <a:p>
            <a:endParaRPr lang="en-US" altLang="en-US" sz="3200" dirty="0">
              <a:latin typeface="Arial" charset="0"/>
              <a:ea typeface="MS PGothic" charset="-128"/>
              <a:cs typeface="Arial" charset="0"/>
            </a:endParaRP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800" dirty="0">
                <a:latin typeface="Arial" charset="0"/>
                <a:ea typeface="MS PGothic" charset="-128"/>
                <a:cs typeface="Arial" charset="0"/>
              </a:rPr>
              <a:t>No: boo</a:t>
            </a:r>
          </a:p>
        </p:txBody>
      </p:sp>
      <p:sp>
        <p:nvSpPr>
          <p:cNvPr id="4" name="TextBox 3"/>
          <p:cNvSpPr txBox="1"/>
          <p:nvPr/>
        </p:nvSpPr>
        <p:spPr>
          <a:xfrm>
            <a:off x="5493807" y="3225800"/>
            <a:ext cx="3493639" cy="3046988"/>
          </a:xfrm>
          <a:prstGeom prst="rect">
            <a:avLst/>
          </a:prstGeom>
          <a:noFill/>
          <a:ln>
            <a:solidFill>
              <a:schemeClr val="tx1"/>
            </a:solidFill>
          </a:ln>
        </p:spPr>
        <p:txBody>
          <a:bodyPr wrap="square">
            <a:spAutoFit/>
          </a:bodyPr>
          <a:lstStyle/>
          <a:p>
            <a:pPr>
              <a:defRPr/>
            </a:pPr>
            <a:r>
              <a:rPr lang="en-US" sz="2400" dirty="0">
                <a:latin typeface="Arial" charset="0"/>
                <a:ea typeface="Arial" charset="0"/>
                <a:cs typeface="Arial" charset="0"/>
              </a:rPr>
              <a:t>NOT price discrimination</a:t>
            </a:r>
          </a:p>
          <a:p>
            <a:pPr>
              <a:defRPr/>
            </a:pPr>
            <a:endParaRPr lang="en-US" sz="2400" dirty="0">
              <a:latin typeface="Arial" charset="0"/>
              <a:ea typeface="Arial" charset="0"/>
              <a:cs typeface="Arial" charset="0"/>
            </a:endParaRPr>
          </a:p>
          <a:p>
            <a:pPr>
              <a:defRPr/>
            </a:pPr>
            <a:r>
              <a:rPr lang="en-US" sz="2400" dirty="0">
                <a:latin typeface="Arial" charset="0"/>
                <a:ea typeface="Arial" charset="0"/>
                <a:cs typeface="Arial" charset="0"/>
              </a:rPr>
              <a:t>Cost may be higher to get gas to Austin. In addition, two different firms are selling the product.</a:t>
            </a:r>
          </a:p>
        </p:txBody>
      </p:sp>
      <p:pic>
        <p:nvPicPr>
          <p:cNvPr id="7" name="Picture 6" descr="A Shell gas station sign listing the prices for three different gas options."/>
          <p:cNvPicPr>
            <a:picLocks noChangeAspect="1"/>
          </p:cNvPicPr>
          <p:nvPr/>
        </p:nvPicPr>
        <p:blipFill>
          <a:blip r:embed="rId3"/>
          <a:srcRect l="20601" t="1409" r="1720" b="4614"/>
          <a:stretch>
            <a:fillRect/>
          </a:stretch>
        </p:blipFill>
        <p:spPr>
          <a:xfrm>
            <a:off x="3403675" y="4115242"/>
            <a:ext cx="1781956" cy="2613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7 </a:t>
            </a:r>
          </a:p>
        </p:txBody>
      </p:sp>
      <p:sp>
        <p:nvSpPr>
          <p:cNvPr id="60419"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Bart and Lisa go to a club. Bart has to pay a cover charge for entry, but Lisa gets in for free due to a </a:t>
            </a:r>
            <a:r>
              <a:rPr lang="ja-JP" altLang="en-US" sz="3200" dirty="0">
                <a:latin typeface="Arial" charset="0"/>
                <a:ea typeface="MS PGothic" charset="-128"/>
                <a:cs typeface="Arial" charset="0"/>
              </a:rPr>
              <a:t>“</a:t>
            </a:r>
            <a:r>
              <a:rPr lang="en-US" altLang="ja-JP" sz="3200" dirty="0">
                <a:latin typeface="Arial" charset="0"/>
                <a:ea typeface="MS PGothic" charset="-128"/>
                <a:cs typeface="Arial" charset="0"/>
              </a:rPr>
              <a:t>Ladies</a:t>
            </a:r>
            <a:r>
              <a:rPr lang="ja-JP" altLang="en-US" sz="3200" dirty="0">
                <a:latin typeface="Arial" charset="0"/>
                <a:ea typeface="MS PGothic" charset="-128"/>
                <a:cs typeface="Arial" charset="0"/>
              </a:rPr>
              <a:t>’</a:t>
            </a:r>
            <a:r>
              <a:rPr lang="en-US" altLang="ja-JP" sz="3200" dirty="0">
                <a:latin typeface="Arial" charset="0"/>
                <a:ea typeface="MS PGothic" charset="-128"/>
                <a:cs typeface="Arial" charset="0"/>
              </a:rPr>
              <a:t> Night</a:t>
            </a:r>
            <a:r>
              <a:rPr lang="ja-JP" altLang="en-US" sz="3200" dirty="0">
                <a:latin typeface="Arial" charset="0"/>
                <a:ea typeface="MS PGothic" charset="-128"/>
                <a:cs typeface="Arial" charset="0"/>
              </a:rPr>
              <a:t>”</a:t>
            </a:r>
            <a:r>
              <a:rPr lang="en-US" altLang="ja-JP" sz="3200" dirty="0">
                <a:latin typeface="Arial" charset="0"/>
                <a:ea typeface="MS PGothic" charset="-128"/>
                <a:cs typeface="Arial" charset="0"/>
              </a:rPr>
              <a:t> special.</a:t>
            </a:r>
          </a:p>
          <a:p>
            <a:endParaRPr lang="en-US" altLang="en-US" sz="3200" dirty="0">
              <a:latin typeface="Arial" charset="0"/>
              <a:ea typeface="MS PGothic" charset="-128"/>
              <a:cs typeface="Arial" charset="0"/>
            </a:endParaRP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800" dirty="0">
                <a:latin typeface="Arial" charset="0"/>
                <a:ea typeface="MS PGothic" charset="-128"/>
                <a:cs typeface="Arial" charset="0"/>
              </a:rPr>
              <a:t>No: boo</a:t>
            </a:r>
          </a:p>
        </p:txBody>
      </p:sp>
      <p:sp>
        <p:nvSpPr>
          <p:cNvPr id="4" name="TextBox 3"/>
          <p:cNvSpPr txBox="1"/>
          <p:nvPr/>
        </p:nvSpPr>
        <p:spPr>
          <a:xfrm>
            <a:off x="5486400" y="3581400"/>
            <a:ext cx="3352800" cy="3046988"/>
          </a:xfrm>
          <a:prstGeom prst="rect">
            <a:avLst/>
          </a:prstGeom>
          <a:noFill/>
          <a:ln>
            <a:solidFill>
              <a:schemeClr val="tx1"/>
            </a:solidFill>
          </a:ln>
        </p:spPr>
        <p:txBody>
          <a:bodyPr>
            <a:spAutoFit/>
          </a:bodyPr>
          <a:lstStyle/>
          <a:p>
            <a:pPr>
              <a:defRPr/>
            </a:pPr>
            <a:r>
              <a:rPr lang="en-US" sz="2400" dirty="0">
                <a:latin typeface="Arial" charset="0"/>
                <a:ea typeface="Arial" charset="0"/>
                <a:cs typeface="Arial" charset="0"/>
              </a:rPr>
              <a:t>YES, price discrimination</a:t>
            </a:r>
          </a:p>
          <a:p>
            <a:pPr>
              <a:defRPr/>
            </a:pPr>
            <a:endParaRPr lang="en-US" sz="2400" dirty="0">
              <a:latin typeface="Arial" charset="0"/>
              <a:ea typeface="Arial" charset="0"/>
              <a:cs typeface="Arial" charset="0"/>
            </a:endParaRPr>
          </a:p>
          <a:p>
            <a:pPr>
              <a:defRPr/>
            </a:pPr>
            <a:r>
              <a:rPr lang="en-US" sz="2400" dirty="0">
                <a:latin typeface="Arial" charset="0"/>
                <a:ea typeface="Arial" charset="0"/>
                <a:cs typeface="Arial" charset="0"/>
              </a:rPr>
              <a:t>The product is the same, and the price difference has nothing to do with cost differences.</a:t>
            </a:r>
          </a:p>
        </p:txBody>
      </p:sp>
      <p:pic>
        <p:nvPicPr>
          <p:cNvPr id="6" name="Picture 5" descr="Simpsons cartoon still."/>
          <p:cNvPicPr>
            <a:picLocks noChangeAspect="1"/>
          </p:cNvPicPr>
          <p:nvPr/>
        </p:nvPicPr>
        <p:blipFill>
          <a:blip r:embed="rId3"/>
          <a:srcRect l="16064" t="46301" r="40221" b="4113"/>
          <a:stretch>
            <a:fillRect/>
          </a:stretch>
        </p:blipFill>
        <p:spPr>
          <a:xfrm>
            <a:off x="3166333" y="4590653"/>
            <a:ext cx="2172536" cy="1432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527175"/>
          </a:xfrm>
        </p:spPr>
        <p:txBody>
          <a:bodyPr/>
          <a:lstStyle/>
          <a:p>
            <a:r>
              <a:rPr lang="en-US" altLang="en-US">
                <a:latin typeface="Helvetica Neue" charset="0"/>
                <a:ea typeface="MS PGothic" charset="-128"/>
                <a:cs typeface="Arial" charset="0"/>
              </a:rPr>
              <a:t>Big Questions</a:t>
            </a:r>
          </a:p>
        </p:txBody>
      </p:sp>
      <p:sp>
        <p:nvSpPr>
          <p:cNvPr id="15363" name="Content Placeholder 2"/>
          <p:cNvSpPr>
            <a:spLocks noGrp="1"/>
          </p:cNvSpPr>
          <p:nvPr>
            <p:ph idx="1"/>
          </p:nvPr>
        </p:nvSpPr>
        <p:spPr>
          <a:xfrm>
            <a:off x="457200" y="1712913"/>
            <a:ext cx="8229600" cy="4895850"/>
          </a:xfrm>
        </p:spPr>
        <p:txBody>
          <a:bodyPr/>
          <a:lstStyle/>
          <a:p>
            <a:pPr marL="514350" indent="-514350">
              <a:buFont typeface="Calibri" charset="0"/>
              <a:buAutoNum type="arabicPeriod"/>
            </a:pPr>
            <a:r>
              <a:rPr lang="en-US" altLang="en-US" sz="3200" dirty="0">
                <a:latin typeface="Arial" charset="0"/>
                <a:ea typeface="MS PGothic" charset="-128"/>
                <a:cs typeface="Arial" charset="0"/>
              </a:rPr>
              <a:t>What is price discrimination?</a:t>
            </a:r>
          </a:p>
          <a:p>
            <a:pPr marL="514350" indent="-514350">
              <a:buFont typeface="Calibri" charset="0"/>
              <a:buAutoNum type="arabicPeriod"/>
            </a:pPr>
            <a:endParaRPr lang="en-US" altLang="en-US" sz="3200" dirty="0">
              <a:latin typeface="Arial" charset="0"/>
              <a:ea typeface="MS PGothic" charset="-128"/>
              <a:cs typeface="Arial" charset="0"/>
            </a:endParaRPr>
          </a:p>
          <a:p>
            <a:pPr marL="514350" indent="-514350">
              <a:buFont typeface="Calibri" charset="0"/>
              <a:buAutoNum type="arabicPeriod"/>
            </a:pPr>
            <a:r>
              <a:rPr lang="en-US" altLang="en-US" sz="3200" dirty="0">
                <a:latin typeface="Arial" charset="0"/>
                <a:ea typeface="MS PGothic" charset="-128"/>
                <a:cs typeface="Arial" charset="0"/>
              </a:rPr>
              <a:t>How is price discrimination practiced?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Practice What You Know: Price Discrimination Quiz</a:t>
            </a:r>
            <a:r>
              <a:rPr lang="en-US" dirty="0"/>
              <a:t>—</a:t>
            </a:r>
            <a:r>
              <a:rPr lang="en-US" altLang="en-US" dirty="0">
                <a:latin typeface="Arial" charset="0"/>
                <a:ea typeface="MS PGothic" charset="-128"/>
                <a:cs typeface="Arial" charset="0"/>
              </a:rPr>
              <a:t>8 </a:t>
            </a:r>
          </a:p>
        </p:txBody>
      </p:sp>
      <p:sp>
        <p:nvSpPr>
          <p:cNvPr id="61443"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Mark and JoAnn each buy one box of cereal at the local grocery store. JoAnn gets a $1.00 discount by using a coupon.</a:t>
            </a:r>
          </a:p>
          <a:p>
            <a:endParaRPr lang="en-US" altLang="en-US" sz="3200" dirty="0">
              <a:latin typeface="Arial" charset="0"/>
              <a:ea typeface="MS PGothic" charset="-128"/>
              <a:cs typeface="Arial" charset="0"/>
            </a:endParaRPr>
          </a:p>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Yes: cheer</a:t>
            </a:r>
          </a:p>
          <a:p>
            <a:pPr lvl="1"/>
            <a:r>
              <a:rPr lang="en-US" altLang="en-US" sz="2800" dirty="0">
                <a:latin typeface="Arial" charset="0"/>
                <a:ea typeface="MS PGothic" charset="-128"/>
                <a:cs typeface="Arial" charset="0"/>
              </a:rPr>
              <a:t>No: boo</a:t>
            </a:r>
          </a:p>
        </p:txBody>
      </p:sp>
      <p:sp>
        <p:nvSpPr>
          <p:cNvPr id="4" name="TextBox 3"/>
          <p:cNvSpPr txBox="1"/>
          <p:nvPr/>
        </p:nvSpPr>
        <p:spPr>
          <a:xfrm>
            <a:off x="5661025" y="3581400"/>
            <a:ext cx="3352800" cy="3046988"/>
          </a:xfrm>
          <a:prstGeom prst="rect">
            <a:avLst/>
          </a:prstGeom>
          <a:noFill/>
          <a:ln>
            <a:solidFill>
              <a:schemeClr val="tx1"/>
            </a:solidFill>
          </a:ln>
        </p:spPr>
        <p:txBody>
          <a:bodyPr>
            <a:spAutoFit/>
          </a:bodyPr>
          <a:lstStyle/>
          <a:p>
            <a:pPr>
              <a:defRPr/>
            </a:pPr>
            <a:r>
              <a:rPr lang="en-US" sz="2400" dirty="0">
                <a:latin typeface="Arial" charset="0"/>
                <a:ea typeface="Arial" charset="0"/>
                <a:cs typeface="Arial" charset="0"/>
              </a:rPr>
              <a:t>YES, price discrimination</a:t>
            </a:r>
          </a:p>
          <a:p>
            <a:pPr>
              <a:defRPr/>
            </a:pPr>
            <a:endParaRPr lang="en-US" sz="2400" dirty="0">
              <a:latin typeface="Arial" charset="0"/>
              <a:ea typeface="Arial" charset="0"/>
              <a:cs typeface="Arial" charset="0"/>
            </a:endParaRPr>
          </a:p>
          <a:p>
            <a:pPr>
              <a:defRPr/>
            </a:pPr>
            <a:r>
              <a:rPr lang="en-US" sz="2400" dirty="0">
                <a:latin typeface="Arial" charset="0"/>
                <a:ea typeface="Arial" charset="0"/>
                <a:cs typeface="Arial" charset="0"/>
              </a:rPr>
              <a:t>The product is the same, and the price difference has nothing to do with cost differences.</a:t>
            </a:r>
          </a:p>
        </p:txBody>
      </p:sp>
      <p:pic>
        <p:nvPicPr>
          <p:cNvPr id="61445" name="Picture 6" descr="Group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4940301"/>
            <a:ext cx="2794000"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1527175"/>
          </a:xfrm>
        </p:spPr>
        <p:txBody>
          <a:bodyPr/>
          <a:lstStyle/>
          <a:p>
            <a:r>
              <a:rPr lang="en-US" altLang="en-US">
                <a:latin typeface="Arial" charset="0"/>
                <a:ea typeface="MS PGothic" charset="-128"/>
                <a:cs typeface="Arial" charset="0"/>
              </a:rPr>
              <a:t>Conclusion</a:t>
            </a:r>
          </a:p>
        </p:txBody>
      </p:sp>
      <p:sp>
        <p:nvSpPr>
          <p:cNvPr id="63491" name="Content Placeholder 2"/>
          <p:cNvSpPr>
            <a:spLocks noGrp="1"/>
          </p:cNvSpPr>
          <p:nvPr>
            <p:ph idx="1"/>
          </p:nvPr>
        </p:nvSpPr>
        <p:spPr>
          <a:xfrm>
            <a:off x="457200" y="1712913"/>
            <a:ext cx="8229600" cy="4895850"/>
          </a:xfrm>
        </p:spPr>
        <p:txBody>
          <a:bodyPr/>
          <a:lstStyle/>
          <a:p>
            <a:r>
              <a:rPr lang="en-US" altLang="en-US" sz="2800">
                <a:latin typeface="Arial" charset="0"/>
                <a:ea typeface="MS PGothic" charset="-128"/>
                <a:cs typeface="Arial" charset="0"/>
              </a:rPr>
              <a:t>Price discrimination helps us see how many markets function since instances of perfect competition and monopoly are rare. </a:t>
            </a:r>
          </a:p>
          <a:p>
            <a:r>
              <a:rPr lang="en-US" altLang="en-US" sz="2800">
                <a:latin typeface="Arial" charset="0"/>
                <a:ea typeface="MS PGothic" charset="-128"/>
                <a:cs typeface="Arial" charset="0"/>
              </a:rPr>
              <a:t>Price discrimination general rule:</a:t>
            </a:r>
          </a:p>
          <a:p>
            <a:pPr lvl="1"/>
            <a:r>
              <a:rPr lang="en-US" altLang="en-US" sz="2400">
                <a:latin typeface="Arial" charset="0"/>
                <a:ea typeface="MS PGothic" charset="-128"/>
                <a:cs typeface="Arial" charset="0"/>
              </a:rPr>
              <a:t>Charge higher price to relatively inelastic consumer group</a:t>
            </a:r>
          </a:p>
          <a:p>
            <a:pPr lvl="1"/>
            <a:r>
              <a:rPr lang="en-US" altLang="en-US" sz="2400">
                <a:latin typeface="Arial" charset="0"/>
                <a:ea typeface="MS PGothic" charset="-128"/>
                <a:cs typeface="Arial" charset="0"/>
              </a:rPr>
              <a:t>Charge lower price to relatively elastic group</a:t>
            </a:r>
          </a:p>
          <a:p>
            <a:r>
              <a:rPr lang="en-US" altLang="en-US" sz="2800">
                <a:latin typeface="Arial" charset="0"/>
                <a:ea typeface="MS PGothic" charset="-128"/>
                <a:cs typeface="Arial" charset="0"/>
              </a:rPr>
              <a:t>Results of price discrimination</a:t>
            </a:r>
          </a:p>
          <a:p>
            <a:pPr lvl="1"/>
            <a:r>
              <a:rPr lang="en-US" altLang="en-US" sz="2400">
                <a:latin typeface="Arial" charset="0"/>
                <a:ea typeface="MS PGothic" charset="-128"/>
                <a:cs typeface="Arial" charset="0"/>
              </a:rPr>
              <a:t>Increasing social welfare</a:t>
            </a:r>
          </a:p>
          <a:p>
            <a:pPr lvl="1"/>
            <a:r>
              <a:rPr lang="en-US" altLang="en-US" sz="2400">
                <a:latin typeface="Arial" charset="0"/>
                <a:ea typeface="MS PGothic" charset="-128"/>
                <a:cs typeface="Arial" charset="0"/>
              </a:rPr>
              <a:t>Decreasing deadweight loss</a:t>
            </a:r>
          </a:p>
          <a:p>
            <a:pPr lvl="1"/>
            <a:r>
              <a:rPr lang="en-US" altLang="en-US" sz="2400">
                <a:latin typeface="Arial" charset="0"/>
                <a:ea typeface="MS PGothic" charset="-128"/>
                <a:cs typeface="Arial" charset="0"/>
              </a:rPr>
              <a:t>Creates a more efficient outcome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527175"/>
          </a:xfrm>
        </p:spPr>
        <p:txBody>
          <a:bodyPr/>
          <a:lstStyle/>
          <a:p>
            <a:r>
              <a:rPr lang="en-US" altLang="en-US" dirty="0">
                <a:latin typeface="Arial" charset="0"/>
                <a:ea typeface="MS PGothic" charset="-128"/>
                <a:cs typeface="Arial" charset="0"/>
              </a:rPr>
              <a:t>What Is Price Discrimination?</a:t>
            </a:r>
          </a:p>
        </p:txBody>
      </p:sp>
      <p:sp>
        <p:nvSpPr>
          <p:cNvPr id="9219" name="Content Placeholder 2"/>
          <p:cNvSpPr>
            <a:spLocks noGrp="1"/>
          </p:cNvSpPr>
          <p:nvPr>
            <p:ph idx="1"/>
          </p:nvPr>
        </p:nvSpPr>
        <p:spPr>
          <a:xfrm>
            <a:off x="457200" y="1712913"/>
            <a:ext cx="8229600" cy="4895850"/>
          </a:xfrm>
        </p:spPr>
        <p:txBody>
          <a:bodyPr/>
          <a:lstStyle/>
          <a:p>
            <a:r>
              <a:rPr lang="en-US" altLang="en-US" sz="3200" dirty="0">
                <a:latin typeface="Arial" charset="0"/>
                <a:ea typeface="MS PGothic" charset="-128"/>
                <a:cs typeface="Arial" charset="0"/>
              </a:rPr>
              <a:t>Price discrimination</a:t>
            </a:r>
          </a:p>
          <a:p>
            <a:pPr lvl="1"/>
            <a:r>
              <a:rPr lang="en-US" altLang="en-US" sz="2800" dirty="0">
                <a:latin typeface="Arial" charset="0"/>
                <a:ea typeface="MS PGothic" charset="-128"/>
                <a:cs typeface="Arial" charset="0"/>
              </a:rPr>
              <a:t>Occurs when a firm sells the same good or service at different prices to different groups of customers, but . . .</a:t>
            </a:r>
          </a:p>
          <a:p>
            <a:pPr lvl="1"/>
            <a:r>
              <a:rPr lang="en-US" altLang="en-US" sz="2800" dirty="0">
                <a:latin typeface="Arial" charset="0"/>
                <a:ea typeface="MS PGothic" charset="-128"/>
                <a:cs typeface="Arial" charset="0"/>
              </a:rPr>
              <a:t>the difference in price is </a:t>
            </a:r>
            <a:r>
              <a:rPr lang="en-US" altLang="en-US" sz="2800" i="1" dirty="0">
                <a:latin typeface="Arial" charset="0"/>
                <a:ea typeface="MS PGothic" charset="-128"/>
                <a:cs typeface="Arial" charset="0"/>
              </a:rPr>
              <a:t>not</a:t>
            </a:r>
            <a:r>
              <a:rPr lang="en-US" altLang="en-US" sz="2800" dirty="0">
                <a:latin typeface="Arial" charset="0"/>
                <a:ea typeface="MS PGothic" charset="-128"/>
                <a:cs typeface="Arial" charset="0"/>
              </a:rPr>
              <a:t> related to costs.</a:t>
            </a:r>
          </a:p>
          <a:p>
            <a:r>
              <a:rPr lang="en-US" altLang="en-US" sz="3200" dirty="0">
                <a:latin typeface="Arial" charset="0"/>
                <a:ea typeface="MS PGothic" charset="-128"/>
                <a:cs typeface="Arial" charset="0"/>
              </a:rPr>
              <a:t>Price discrimination is beneficial since it can allow markets to work more efficiently.</a:t>
            </a:r>
          </a:p>
          <a:p>
            <a:r>
              <a:rPr lang="en-US" altLang="en-US" sz="3200" dirty="0">
                <a:latin typeface="Arial" charset="0"/>
                <a:ea typeface="MS PGothic" charset="-128"/>
                <a:cs typeface="Arial" charset="0"/>
              </a:rPr>
              <a:t>Is it legal?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527175"/>
          </a:xfrm>
        </p:spPr>
        <p:txBody>
          <a:bodyPr/>
          <a:lstStyle/>
          <a:p>
            <a:r>
              <a:rPr lang="en-US" altLang="en-US">
                <a:latin typeface="Arial" charset="0"/>
                <a:ea typeface="MS PGothic" charset="-128"/>
                <a:cs typeface="Arial" charset="0"/>
              </a:rPr>
              <a:t>Examples of Price Discrimination</a:t>
            </a:r>
          </a:p>
        </p:txBody>
      </p:sp>
      <p:sp>
        <p:nvSpPr>
          <p:cNvPr id="10243" name="Content Placeholder 2"/>
          <p:cNvSpPr>
            <a:spLocks noGrp="1"/>
          </p:cNvSpPr>
          <p:nvPr>
            <p:ph idx="1"/>
          </p:nvPr>
        </p:nvSpPr>
        <p:spPr>
          <a:xfrm>
            <a:off x="457200" y="1712913"/>
            <a:ext cx="8229600" cy="4895850"/>
          </a:xfrm>
        </p:spPr>
        <p:txBody>
          <a:bodyPr/>
          <a:lstStyle/>
          <a:p>
            <a:r>
              <a:rPr lang="en-US" altLang="en-US" sz="2800" dirty="0">
                <a:latin typeface="Arial" charset="0"/>
                <a:ea typeface="MS PGothic" charset="-128"/>
                <a:cs typeface="Arial" charset="0"/>
              </a:rPr>
              <a:t>College tuition</a:t>
            </a:r>
          </a:p>
          <a:p>
            <a:r>
              <a:rPr lang="en-US" altLang="en-US" sz="2800" dirty="0">
                <a:latin typeface="Arial" charset="0"/>
                <a:ea typeface="MS PGothic" charset="-128"/>
                <a:cs typeface="Arial" charset="0"/>
              </a:rPr>
              <a:t>Airline tickets</a:t>
            </a:r>
          </a:p>
          <a:p>
            <a:r>
              <a:rPr lang="en-US" altLang="en-US" sz="2800" dirty="0">
                <a:latin typeface="Arial" charset="0"/>
                <a:ea typeface="MS PGothic" charset="-128"/>
                <a:cs typeface="Arial" charset="0"/>
              </a:rPr>
              <a:t>Prices of a movie at a theater</a:t>
            </a:r>
          </a:p>
          <a:p>
            <a:r>
              <a:rPr lang="en-US" altLang="en-US" sz="2800" dirty="0">
                <a:latin typeface="Arial" charset="0"/>
                <a:ea typeface="MS PGothic" charset="-128"/>
                <a:cs typeface="Arial" charset="0"/>
              </a:rPr>
              <a:t>Hard cover vs. paperback book</a:t>
            </a:r>
          </a:p>
          <a:p>
            <a:r>
              <a:rPr lang="en-US" altLang="en-US" sz="2800" dirty="0">
                <a:latin typeface="Arial" charset="0"/>
                <a:ea typeface="MS PGothic" charset="-128"/>
                <a:cs typeface="Arial" charset="0"/>
              </a:rPr>
              <a:t>Textbooks: U.S. edition vs. international edition </a:t>
            </a:r>
          </a:p>
          <a:p>
            <a:r>
              <a:rPr lang="en-US" altLang="en-US" sz="2800" dirty="0">
                <a:latin typeface="Arial" charset="0"/>
                <a:ea typeface="MS PGothic" charset="-128"/>
                <a:cs typeface="Arial" charset="0"/>
              </a:rPr>
              <a:t>Selected </a:t>
            </a:r>
            <a:r>
              <a:rPr lang="ja-JP" altLang="en-US" sz="2800" dirty="0">
                <a:latin typeface="Arial" charset="0"/>
                <a:ea typeface="MS PGothic" charset="-128"/>
                <a:cs typeface="Arial" charset="0"/>
              </a:rPr>
              <a:t>“</a:t>
            </a:r>
            <a:r>
              <a:rPr lang="en-US" altLang="ja-JP" sz="2800" dirty="0">
                <a:latin typeface="Arial" charset="0"/>
                <a:ea typeface="MS PGothic" charset="-128"/>
                <a:cs typeface="Arial" charset="0"/>
              </a:rPr>
              <a:t>discounts</a:t>
            </a:r>
            <a:r>
              <a:rPr lang="ja-JP" altLang="en-US" sz="2800" dirty="0">
                <a:latin typeface="Arial" charset="0"/>
                <a:ea typeface="MS PGothic" charset="-128"/>
                <a:cs typeface="Arial" charset="0"/>
              </a:rPr>
              <a:t>”</a:t>
            </a:r>
            <a:endParaRPr lang="en-US" altLang="ja-JP" sz="2800" dirty="0">
              <a:latin typeface="Arial" charset="0"/>
              <a:ea typeface="MS PGothic" charset="-128"/>
              <a:cs typeface="Arial" charset="0"/>
            </a:endParaRPr>
          </a:p>
        </p:txBody>
      </p:sp>
      <p:pic>
        <p:nvPicPr>
          <p:cNvPr id="10244" name="Picture 6" descr="Motel sign."/>
          <p:cNvPicPr>
            <a:picLocks noChangeAspect="1" noChangeArrowheads="1"/>
          </p:cNvPicPr>
          <p:nvPr/>
        </p:nvPicPr>
        <p:blipFill>
          <a:blip r:embed="rId3">
            <a:extLst>
              <a:ext uri="{28A0092B-C50C-407E-A947-70E740481C1C}">
                <a14:useLocalDpi xmlns:a14="http://schemas.microsoft.com/office/drawing/2010/main" val="0"/>
              </a:ext>
            </a:extLst>
          </a:blip>
          <a:srcRect l="9599" t="31429" r="13055" b="7059"/>
          <a:stretch>
            <a:fillRect/>
          </a:stretch>
        </p:blipFill>
        <p:spPr bwMode="auto">
          <a:xfrm>
            <a:off x="1200150" y="4962525"/>
            <a:ext cx="2974975" cy="157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7" descr="Student discount sign."/>
          <p:cNvPicPr>
            <a:picLocks noChangeAspect="1" noChangeArrowheads="1"/>
          </p:cNvPicPr>
          <p:nvPr/>
        </p:nvPicPr>
        <p:blipFill>
          <a:blip r:embed="rId4">
            <a:extLst>
              <a:ext uri="{28A0092B-C50C-407E-A947-70E740481C1C}">
                <a14:useLocalDpi xmlns:a14="http://schemas.microsoft.com/office/drawing/2010/main" val="0"/>
              </a:ext>
            </a:extLst>
          </a:blip>
          <a:srcRect l="23563" t="15578" r="3616" b="23637"/>
          <a:stretch>
            <a:fillRect/>
          </a:stretch>
        </p:blipFill>
        <p:spPr bwMode="auto">
          <a:xfrm>
            <a:off x="4918075" y="4986338"/>
            <a:ext cx="2679700" cy="159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24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519238"/>
          </a:xfrm>
        </p:spPr>
        <p:txBody>
          <a:bodyPr/>
          <a:lstStyle/>
          <a:p>
            <a:r>
              <a:rPr lang="en-US" altLang="en-US">
                <a:latin typeface="Arial" charset="0"/>
                <a:ea typeface="MS PGothic" charset="-128"/>
                <a:cs typeface="Arial" charset="0"/>
              </a:rPr>
              <a:t>A Strange Example of Price Discrimination</a:t>
            </a:r>
          </a:p>
        </p:txBody>
      </p:sp>
      <p:sp>
        <p:nvSpPr>
          <p:cNvPr id="18435" name="Content Placeholder 4"/>
          <p:cNvSpPr>
            <a:spLocks noGrp="1"/>
          </p:cNvSpPr>
          <p:nvPr>
            <p:ph sz="half" idx="1"/>
          </p:nvPr>
        </p:nvSpPr>
        <p:spPr>
          <a:xfrm>
            <a:off x="457200" y="1670050"/>
            <a:ext cx="4878821" cy="5003800"/>
          </a:xfrm>
        </p:spPr>
        <p:txBody>
          <a:bodyPr/>
          <a:lstStyle/>
          <a:p>
            <a:r>
              <a:rPr lang="en-US" altLang="en-US" sz="3200" dirty="0">
                <a:latin typeface="Arial" charset="0"/>
                <a:ea typeface="MS PGothic" charset="-128"/>
                <a:cs typeface="Arial" charset="0"/>
              </a:rPr>
              <a:t>A restaurant in Penang, Malaysia, sets prices  segmented according to height, with a discount for the elderly.</a:t>
            </a:r>
          </a:p>
        </p:txBody>
      </p:sp>
      <p:pic>
        <p:nvPicPr>
          <p:cNvPr id="5" name="Picture 4" descr="Malaysian sign."/>
          <p:cNvPicPr>
            <a:picLocks noChangeAspect="1"/>
          </p:cNvPicPr>
          <p:nvPr/>
        </p:nvPicPr>
        <p:blipFill>
          <a:blip r:embed="rId3"/>
          <a:stretch>
            <a:fillRect/>
          </a:stretch>
        </p:blipFill>
        <p:spPr>
          <a:xfrm>
            <a:off x="5627826" y="1781470"/>
            <a:ext cx="3295582" cy="44095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519238"/>
          </a:xfrm>
        </p:spPr>
        <p:txBody>
          <a:bodyPr/>
          <a:lstStyle/>
          <a:p>
            <a:r>
              <a:rPr lang="en-US" altLang="en-US">
                <a:latin typeface="Arial" charset="0"/>
                <a:ea typeface="MS PGothic" charset="-128"/>
                <a:cs typeface="Arial" charset="0"/>
              </a:rPr>
              <a:t>Price Discrimination Gone Wrong</a:t>
            </a:r>
          </a:p>
        </p:txBody>
      </p:sp>
      <p:sp>
        <p:nvSpPr>
          <p:cNvPr id="19459" name="Content Placeholder 4"/>
          <p:cNvSpPr>
            <a:spLocks noGrp="1"/>
          </p:cNvSpPr>
          <p:nvPr>
            <p:ph sz="half" idx="1"/>
          </p:nvPr>
        </p:nvSpPr>
        <p:spPr>
          <a:xfrm>
            <a:off x="457200" y="1603903"/>
            <a:ext cx="8115300" cy="5003800"/>
          </a:xfrm>
        </p:spPr>
        <p:txBody>
          <a:bodyPr/>
          <a:lstStyle/>
          <a:p>
            <a:r>
              <a:rPr lang="en-US" altLang="en-US" sz="3200">
                <a:latin typeface="Arial" charset="0"/>
                <a:ea typeface="MS PGothic" charset="-128"/>
                <a:cs typeface="Arial" charset="0"/>
              </a:rPr>
              <a:t>What’s wrong in this picture?</a:t>
            </a:r>
          </a:p>
        </p:txBody>
      </p:sp>
      <p:pic>
        <p:nvPicPr>
          <p:cNvPr id="5" name="Picture 4" descr="Sign with British prices."/>
          <p:cNvPicPr>
            <a:picLocks noChangeAspect="1"/>
          </p:cNvPicPr>
          <p:nvPr/>
        </p:nvPicPr>
        <p:blipFill>
          <a:blip r:embed="rId3"/>
          <a:stretch>
            <a:fillRect/>
          </a:stretch>
        </p:blipFill>
        <p:spPr>
          <a:xfrm>
            <a:off x="1926229" y="2504870"/>
            <a:ext cx="5291543" cy="39520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NECOMI2_LecPPT_CH 11_to James" id="{78B226C7-8851-AE46-B4F9-5A6C05E8C90D}" vid="{47CA6353-4ECF-0340-B61C-7DBE3003D61D}"/>
    </a:ext>
  </a:ext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INECOMI2_LecPPT_CH 11_to James" id="{78B226C7-8851-AE46-B4F9-5A6C05E8C90D}" vid="{7F51D195-130D-9E47-81E1-23AC1132E9B7}"/>
    </a:ext>
  </a:ext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INECOMI2_LecPPT_CH 11_to James" id="{78B226C7-8851-AE46-B4F9-5A6C05E8C90D}" vid="{E6753183-D90A-4F42-A6E1-C7F9D6DEF30C}"/>
    </a:ext>
  </a:ext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INECOMI2_LecPPT_CH 11_to James" id="{78B226C7-8851-AE46-B4F9-5A6C05E8C90D}" vid="{C4EC0010-9212-FC40-B2EA-FE0563579087}"/>
    </a:ext>
  </a:extLst>
</a:theme>
</file>

<file path=ppt/theme/theme5.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NECOMI2_LecPPT_CH 11_to James" id="{78B226C7-8851-AE46-B4F9-5A6C05E8C90D}" vid="{80DC5FE7-2098-874B-BE8F-7CFA8087BD6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PRINECOMI2_LecPPT_CH 11_to CE</Template>
  <TotalTime>448</TotalTime>
  <Words>5782</Words>
  <Application>Microsoft Macintosh PowerPoint</Application>
  <PresentationFormat>On-screen Show (4:3)</PresentationFormat>
  <Paragraphs>819</Paragraphs>
  <Slides>51</Slides>
  <Notes>51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51</vt:i4>
      </vt:variant>
    </vt:vector>
  </HeadingPairs>
  <TitlesOfParts>
    <vt:vector size="65" baseType="lpstr">
      <vt:lpstr>Batang</vt:lpstr>
      <vt:lpstr>Calibri</vt:lpstr>
      <vt:lpstr>Helvetica Neue</vt:lpstr>
      <vt:lpstr>Helvetica Neue Medium</vt:lpstr>
      <vt:lpstr>MS PGothic</vt:lpstr>
      <vt:lpstr>ＭＳ Ｐゴシック</vt:lpstr>
      <vt:lpstr>Rockwell</vt:lpstr>
      <vt:lpstr>ヒラギノ角ゴ Pro W3</vt:lpstr>
      <vt:lpstr>Arial</vt:lpstr>
      <vt:lpstr>Office Theme</vt:lpstr>
      <vt:lpstr>4_Office Theme</vt:lpstr>
      <vt:lpstr>5_Office Theme</vt:lpstr>
      <vt:lpstr>7_Office Theme</vt:lpstr>
      <vt:lpstr>1_Office Theme</vt:lpstr>
      <vt:lpstr>Price Discrimination</vt:lpstr>
      <vt:lpstr>Previously</vt:lpstr>
      <vt:lpstr>Economics in Ally Bank Commercial, “Would You Like a Pony?”</vt:lpstr>
      <vt:lpstr>Economics in It’s Always Sunny in Philadelphia, “Underage Drinking: A National Concern”</vt:lpstr>
      <vt:lpstr>Big Questions</vt:lpstr>
      <vt:lpstr>What Is Price Discrimination?</vt:lpstr>
      <vt:lpstr>Examples of Price Discrimination</vt:lpstr>
      <vt:lpstr>A Strange Example of Price Discrimination</vt:lpstr>
      <vt:lpstr>Price Discrimination Gone Wrong</vt:lpstr>
      <vt:lpstr>Economics in Minority Report</vt:lpstr>
      <vt:lpstr>Conditions of Price Discrimination</vt:lpstr>
      <vt:lpstr>Distinguishing Groups  of Buyers</vt:lpstr>
      <vt:lpstr>Preventing Resale—1 </vt:lpstr>
      <vt:lpstr>Resale Example</vt:lpstr>
      <vt:lpstr>Preventing Resale—2 </vt:lpstr>
      <vt:lpstr>One Price versus Price Discrimination—1 </vt:lpstr>
      <vt:lpstr>One Price versus Price Discrimination—2 </vt:lpstr>
      <vt:lpstr>Airline Itinerary Prices</vt:lpstr>
      <vt:lpstr>The Welfare Effects of Price Discrimination</vt:lpstr>
      <vt:lpstr>Perfect Price Discrimination</vt:lpstr>
      <vt:lpstr>Comparing Market Structures</vt:lpstr>
      <vt:lpstr>Practice What You Know—1 </vt:lpstr>
      <vt:lpstr>Practice What You Know—2 </vt:lpstr>
      <vt:lpstr>Practice What You Know—3 </vt:lpstr>
      <vt:lpstr>Practice What You Know—4 </vt:lpstr>
      <vt:lpstr>Practice What You Know—5 </vt:lpstr>
      <vt:lpstr>Class Activity: Think-Pair-Share: Welfare Analysis—1.A</vt:lpstr>
      <vt:lpstr>Class Activity: Think-Pair-Share: Welfare Analysis—1.B</vt:lpstr>
      <vt:lpstr>Class Activity: Think-Pair-Share: Welfare Analysis—1.C</vt:lpstr>
      <vt:lpstr>Two-Part Tariffs and Discrimination—1 </vt:lpstr>
      <vt:lpstr>Two-Part Tariffs at a Golf Club: Per-Unit Price = $60</vt:lpstr>
      <vt:lpstr>Two-Part Tariffs at a Golf Club: Per-Unit Price = $40</vt:lpstr>
      <vt:lpstr>Two-Part Tariffs at a Golf Club: Per-Unit Price = MC = $20</vt:lpstr>
      <vt:lpstr>Two-Part Tariffs and Discrimination—2 </vt:lpstr>
      <vt:lpstr>Economics in Legally Blonde</vt:lpstr>
      <vt:lpstr>Economics in Extreme Couponing, “Joyce’s Checkout”</vt:lpstr>
      <vt:lpstr>Price Discrimination at the Movies—1 </vt:lpstr>
      <vt:lpstr>Price Discrimination at the Movies—2 </vt:lpstr>
      <vt:lpstr>Price Discrimination at the Movies—3 </vt:lpstr>
      <vt:lpstr>Price Discrimination on Campus—1 </vt:lpstr>
      <vt:lpstr>Price Discrimination on Campus—2 </vt:lpstr>
      <vt:lpstr>Practice What You Know: Price Discrimination Quiz</vt:lpstr>
      <vt:lpstr>Practice What You Know: Price Discrimination Quiz—1</vt:lpstr>
      <vt:lpstr>Practice What You Know: Price Discrimination Quiz—2 </vt:lpstr>
      <vt:lpstr>Practice What You Know: Price Discrimination Quiz—3 </vt:lpstr>
      <vt:lpstr>Practice What You Know: Price Discrimination Quiz—4 </vt:lpstr>
      <vt:lpstr>Practice What You Know: Price Discrimination Quiz—5 </vt:lpstr>
      <vt:lpstr>Practice What You Know: Price Discrimination Quiz—6 </vt:lpstr>
      <vt:lpstr>Practice What You Know: Price Discrimination Quiz—7 </vt:lpstr>
      <vt:lpstr>Practice What You Know: Price Discrimination Quiz—8 </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Discrimination</dc:title>
  <dc:creator>Copy Editor</dc:creator>
  <cp:lastModifiedBy>Victoria Reuter</cp:lastModifiedBy>
  <cp:revision>22</cp:revision>
  <dcterms:created xsi:type="dcterms:W3CDTF">2017-02-15T19:40:31Z</dcterms:created>
  <dcterms:modified xsi:type="dcterms:W3CDTF">2017-03-29T18:59:08Z</dcterms:modified>
</cp:coreProperties>
</file>